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925" r:id="rId2"/>
    <p:sldId id="577" r:id="rId3"/>
    <p:sldId id="919" r:id="rId4"/>
    <p:sldId id="535" r:id="rId5"/>
    <p:sldId id="578" r:id="rId6"/>
    <p:sldId id="923" r:id="rId7"/>
    <p:sldId id="918" r:id="rId8"/>
    <p:sldId id="914" r:id="rId9"/>
    <p:sldId id="579" r:id="rId10"/>
    <p:sldId id="580" r:id="rId11"/>
    <p:sldId id="265" r:id="rId12"/>
    <p:sldId id="303" r:id="rId13"/>
    <p:sldId id="517" r:id="rId14"/>
    <p:sldId id="581" r:id="rId15"/>
    <p:sldId id="590" r:id="rId16"/>
    <p:sldId id="477" r:id="rId17"/>
    <p:sldId id="926" r:id="rId18"/>
    <p:sldId id="806" r:id="rId19"/>
    <p:sldId id="927" r:id="rId20"/>
    <p:sldId id="928" r:id="rId21"/>
    <p:sldId id="831" r:id="rId22"/>
    <p:sldId id="832" r:id="rId23"/>
    <p:sldId id="308" r:id="rId24"/>
    <p:sldId id="309" r:id="rId25"/>
    <p:sldId id="311" r:id="rId26"/>
    <p:sldId id="312" r:id="rId27"/>
    <p:sldId id="300" r:id="rId28"/>
    <p:sldId id="304" r:id="rId29"/>
    <p:sldId id="550" r:id="rId30"/>
    <p:sldId id="549" r:id="rId31"/>
    <p:sldId id="263" r:id="rId32"/>
    <p:sldId id="568" r:id="rId33"/>
    <p:sldId id="569" r:id="rId34"/>
    <p:sldId id="575" r:id="rId35"/>
    <p:sldId id="551" r:id="rId36"/>
    <p:sldId id="583" r:id="rId37"/>
    <p:sldId id="488" r:id="rId38"/>
  </p:sldIdLst>
  <p:sldSz cx="12192000" cy="6858000"/>
  <p:notesSz cx="6799263" cy="99298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ne Jansone" initials="LJ" lastIdx="1" clrIdx="0">
    <p:extLst>
      <p:ext uri="{19B8F6BF-5375-455C-9EA6-DF929625EA0E}">
        <p15:presenceInfo xmlns:p15="http://schemas.microsoft.com/office/powerpoint/2012/main" userId="S::Liene.Jansone@zm.gov.lv::fdc485f4-d699-44a3-a27f-f09280f6fd77" providerId="AD"/>
      </p:ext>
    </p:extLst>
  </p:cmAuthor>
  <p:cmAuthor id="2" name="Andra Karlsone" initials="AK" lastIdx="1" clrIdx="1">
    <p:extLst>
      <p:ext uri="{19B8F6BF-5375-455C-9EA6-DF929625EA0E}">
        <p15:presenceInfo xmlns:p15="http://schemas.microsoft.com/office/powerpoint/2012/main" userId="S::Andra.Karlsone@zm.gov.lv::d418ad7b-0c11-4b4a-bd53-01120fc42a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B686DA"/>
    <a:srgbClr val="2E75B6"/>
    <a:srgbClr val="F1A9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41" autoAdjust="0"/>
    <p:restoredTop sz="95380" autoAdjust="0"/>
  </p:normalViewPr>
  <p:slideViewPr>
    <p:cSldViewPr snapToGrid="0">
      <p:cViewPr varScale="1">
        <p:scale>
          <a:sx n="82" d="100"/>
          <a:sy n="82" d="100"/>
        </p:scale>
        <p:origin x="298" y="67"/>
      </p:cViewPr>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60" d="100"/>
          <a:sy n="60" d="100"/>
        </p:scale>
        <p:origin x="339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0314FB-455D-428E-A856-CCD996B5309C}" type="doc">
      <dgm:prSet loTypeId="urn:microsoft.com/office/officeart/2005/8/layout/hProcess11" loCatId="process" qsTypeId="urn:microsoft.com/office/officeart/2005/8/quickstyle/simple1" qsCatId="simple" csTypeId="urn:microsoft.com/office/officeart/2005/8/colors/accent1_2" csCatId="accent1" phldr="1"/>
      <dgm:spPr/>
    </dgm:pt>
    <dgm:pt modelId="{68440839-A73A-42CE-A46D-FD599B2572FD}">
      <dgm:prSet phldrT="[Text]"/>
      <dgm:spPr/>
      <dgm:t>
        <a:bodyPr/>
        <a:lstStyle/>
        <a:p>
          <a:r>
            <a:rPr lang="lv-LV" dirty="0"/>
            <a:t>LAP 2014.-2020. (n+3)</a:t>
          </a:r>
        </a:p>
      </dgm:t>
    </dgm:pt>
    <dgm:pt modelId="{B975DB55-F63F-4DCA-8FC5-70A0AB023647}" type="parTrans" cxnId="{25E6FFE2-0D67-454F-B72F-9A000E827E3B}">
      <dgm:prSet/>
      <dgm:spPr/>
      <dgm:t>
        <a:bodyPr/>
        <a:lstStyle/>
        <a:p>
          <a:endParaRPr lang="lv-LV"/>
        </a:p>
      </dgm:t>
    </dgm:pt>
    <dgm:pt modelId="{83ED8C04-C89B-45F8-A0C9-87FAE3E1013E}" type="sibTrans" cxnId="{25E6FFE2-0D67-454F-B72F-9A000E827E3B}">
      <dgm:prSet/>
      <dgm:spPr/>
      <dgm:t>
        <a:bodyPr/>
        <a:lstStyle/>
        <a:p>
          <a:endParaRPr lang="lv-LV"/>
        </a:p>
      </dgm:t>
    </dgm:pt>
    <dgm:pt modelId="{15E3D96B-E84F-4ECF-AD3B-3B0EFE6BFE98}">
      <dgm:prSet phldrT="[Text]"/>
      <dgm:spPr/>
      <dgm:t>
        <a:bodyPr/>
        <a:lstStyle/>
        <a:p>
          <a:r>
            <a:rPr lang="lv-LV" dirty="0"/>
            <a:t>Pārejas periods 2021.-2022.</a:t>
          </a:r>
        </a:p>
        <a:p>
          <a:r>
            <a:rPr lang="lv-LV" dirty="0"/>
            <a:t>(n+3)</a:t>
          </a:r>
        </a:p>
      </dgm:t>
    </dgm:pt>
    <dgm:pt modelId="{9F7CEAAC-1469-4633-9D3F-8CE66DC17BA7}" type="parTrans" cxnId="{5D9D6B24-FB16-4DCA-BB87-4FC8C786EDA2}">
      <dgm:prSet/>
      <dgm:spPr/>
      <dgm:t>
        <a:bodyPr/>
        <a:lstStyle/>
        <a:p>
          <a:endParaRPr lang="lv-LV"/>
        </a:p>
      </dgm:t>
    </dgm:pt>
    <dgm:pt modelId="{62C4998D-E218-4BDD-9A82-6932FEFA5624}" type="sibTrans" cxnId="{5D9D6B24-FB16-4DCA-BB87-4FC8C786EDA2}">
      <dgm:prSet/>
      <dgm:spPr/>
      <dgm:t>
        <a:bodyPr/>
        <a:lstStyle/>
        <a:p>
          <a:endParaRPr lang="lv-LV"/>
        </a:p>
      </dgm:t>
    </dgm:pt>
    <dgm:pt modelId="{3BC2B16B-CBF5-41A9-8CA2-B8FE312AE16D}">
      <dgm:prSet phldrT="[Text]"/>
      <dgm:spPr/>
      <dgm:t>
        <a:bodyPr/>
        <a:lstStyle/>
        <a:p>
          <a:r>
            <a:rPr lang="lv-LV" dirty="0"/>
            <a:t>KLP SP 2021.-2027.</a:t>
          </a:r>
        </a:p>
      </dgm:t>
    </dgm:pt>
    <dgm:pt modelId="{76BB1C36-CB3C-4D61-BF86-3CF930F3D4B3}" type="parTrans" cxnId="{68641D1A-F306-456C-AF86-5B8AA9D41620}">
      <dgm:prSet/>
      <dgm:spPr/>
      <dgm:t>
        <a:bodyPr/>
        <a:lstStyle/>
        <a:p>
          <a:endParaRPr lang="lv-LV"/>
        </a:p>
      </dgm:t>
    </dgm:pt>
    <dgm:pt modelId="{641A6B57-CA40-4F0B-8E33-9DA3E0B6EE30}" type="sibTrans" cxnId="{68641D1A-F306-456C-AF86-5B8AA9D41620}">
      <dgm:prSet/>
      <dgm:spPr/>
      <dgm:t>
        <a:bodyPr/>
        <a:lstStyle/>
        <a:p>
          <a:endParaRPr lang="lv-LV"/>
        </a:p>
      </dgm:t>
    </dgm:pt>
    <dgm:pt modelId="{ABF06C48-A507-4BA4-8169-14702D8969C7}" type="pres">
      <dgm:prSet presAssocID="{E10314FB-455D-428E-A856-CCD996B5309C}" presName="Name0" presStyleCnt="0">
        <dgm:presLayoutVars>
          <dgm:dir/>
          <dgm:resizeHandles val="exact"/>
        </dgm:presLayoutVars>
      </dgm:prSet>
      <dgm:spPr/>
    </dgm:pt>
    <dgm:pt modelId="{8EE359A4-2866-402D-8409-1C62CF7D28D0}" type="pres">
      <dgm:prSet presAssocID="{E10314FB-455D-428E-A856-CCD996B5309C}" presName="arrow" presStyleLbl="bgShp" presStyleIdx="0" presStyleCnt="1"/>
      <dgm:spPr/>
    </dgm:pt>
    <dgm:pt modelId="{6F861FD0-8F57-46E6-B68D-EA21FB21EFE1}" type="pres">
      <dgm:prSet presAssocID="{E10314FB-455D-428E-A856-CCD996B5309C}" presName="points" presStyleCnt="0"/>
      <dgm:spPr/>
    </dgm:pt>
    <dgm:pt modelId="{8591EED2-C94F-4BDC-84AB-7391DD00DDFB}" type="pres">
      <dgm:prSet presAssocID="{68440839-A73A-42CE-A46D-FD599B2572FD}" presName="compositeA" presStyleCnt="0"/>
      <dgm:spPr/>
    </dgm:pt>
    <dgm:pt modelId="{927D7E58-1C01-42D2-ABB3-A1D1738E0D45}" type="pres">
      <dgm:prSet presAssocID="{68440839-A73A-42CE-A46D-FD599B2572FD}" presName="textA" presStyleLbl="revTx" presStyleIdx="0" presStyleCnt="3">
        <dgm:presLayoutVars>
          <dgm:bulletEnabled val="1"/>
        </dgm:presLayoutVars>
      </dgm:prSet>
      <dgm:spPr/>
    </dgm:pt>
    <dgm:pt modelId="{9811254E-1DFE-406C-86B7-967952EEFA2D}" type="pres">
      <dgm:prSet presAssocID="{68440839-A73A-42CE-A46D-FD599B2572FD}" presName="circleA" presStyleLbl="node1" presStyleIdx="0" presStyleCnt="3" custScaleX="212450" custScaleY="207416"/>
      <dgm:spPr/>
    </dgm:pt>
    <dgm:pt modelId="{D705A643-36B1-4884-A9E5-32F6702A273A}" type="pres">
      <dgm:prSet presAssocID="{68440839-A73A-42CE-A46D-FD599B2572FD}" presName="spaceA" presStyleCnt="0"/>
      <dgm:spPr/>
    </dgm:pt>
    <dgm:pt modelId="{DE71BC3B-C391-4123-8C55-54E1FE170FB9}" type="pres">
      <dgm:prSet presAssocID="{83ED8C04-C89B-45F8-A0C9-87FAE3E1013E}" presName="space" presStyleCnt="0"/>
      <dgm:spPr/>
    </dgm:pt>
    <dgm:pt modelId="{B0C119E9-08B6-4376-9A00-2A1ECBF7A7BC}" type="pres">
      <dgm:prSet presAssocID="{15E3D96B-E84F-4ECF-AD3B-3B0EFE6BFE98}" presName="compositeB" presStyleCnt="0"/>
      <dgm:spPr/>
    </dgm:pt>
    <dgm:pt modelId="{4A5AC9B0-222B-4889-AB28-DF8EE9433956}" type="pres">
      <dgm:prSet presAssocID="{15E3D96B-E84F-4ECF-AD3B-3B0EFE6BFE98}" presName="textB" presStyleLbl="revTx" presStyleIdx="1" presStyleCnt="3">
        <dgm:presLayoutVars>
          <dgm:bulletEnabled val="1"/>
        </dgm:presLayoutVars>
      </dgm:prSet>
      <dgm:spPr/>
    </dgm:pt>
    <dgm:pt modelId="{4442B860-2D04-49E4-9D85-FDBE48F4A964}" type="pres">
      <dgm:prSet presAssocID="{15E3D96B-E84F-4ECF-AD3B-3B0EFE6BFE98}" presName="circleB" presStyleLbl="node1" presStyleIdx="1" presStyleCnt="3" custScaleX="204636" custScaleY="201236"/>
      <dgm:spPr/>
    </dgm:pt>
    <dgm:pt modelId="{46CC4E2E-80F3-4606-B014-774B7740DD05}" type="pres">
      <dgm:prSet presAssocID="{15E3D96B-E84F-4ECF-AD3B-3B0EFE6BFE98}" presName="spaceB" presStyleCnt="0"/>
      <dgm:spPr/>
    </dgm:pt>
    <dgm:pt modelId="{6298CC82-C182-4FCC-A509-FCBFC480675F}" type="pres">
      <dgm:prSet presAssocID="{62C4998D-E218-4BDD-9A82-6932FEFA5624}" presName="space" presStyleCnt="0"/>
      <dgm:spPr/>
    </dgm:pt>
    <dgm:pt modelId="{CBF2B9A8-517C-4D79-9727-1DEEA75385EE}" type="pres">
      <dgm:prSet presAssocID="{3BC2B16B-CBF5-41A9-8CA2-B8FE312AE16D}" presName="compositeA" presStyleCnt="0"/>
      <dgm:spPr/>
    </dgm:pt>
    <dgm:pt modelId="{880109D5-B557-40D6-A244-11AA27ED4220}" type="pres">
      <dgm:prSet presAssocID="{3BC2B16B-CBF5-41A9-8CA2-B8FE312AE16D}" presName="textA" presStyleLbl="revTx" presStyleIdx="2" presStyleCnt="3" custScaleX="126139" custScaleY="62911" custLinFactNeighborX="-1651" custLinFactNeighborY="11886">
        <dgm:presLayoutVars>
          <dgm:bulletEnabled val="1"/>
        </dgm:presLayoutVars>
      </dgm:prSet>
      <dgm:spPr/>
    </dgm:pt>
    <dgm:pt modelId="{D140B80C-05D2-4651-899F-014501BC80C1}" type="pres">
      <dgm:prSet presAssocID="{3BC2B16B-CBF5-41A9-8CA2-B8FE312AE16D}" presName="circleA" presStyleLbl="node1" presStyleIdx="2" presStyleCnt="3" custScaleX="188525" custScaleY="194326" custLinFactNeighborX="-15682" custLinFactNeighborY="37089"/>
      <dgm:spPr/>
    </dgm:pt>
    <dgm:pt modelId="{D6385DB2-AA79-4C2B-AE01-33BCE36DB052}" type="pres">
      <dgm:prSet presAssocID="{3BC2B16B-CBF5-41A9-8CA2-B8FE312AE16D}" presName="spaceA" presStyleCnt="0"/>
      <dgm:spPr/>
    </dgm:pt>
  </dgm:ptLst>
  <dgm:cxnLst>
    <dgm:cxn modelId="{68641D1A-F306-456C-AF86-5B8AA9D41620}" srcId="{E10314FB-455D-428E-A856-CCD996B5309C}" destId="{3BC2B16B-CBF5-41A9-8CA2-B8FE312AE16D}" srcOrd="2" destOrd="0" parTransId="{76BB1C36-CB3C-4D61-BF86-3CF930F3D4B3}" sibTransId="{641A6B57-CA40-4F0B-8E33-9DA3E0B6EE30}"/>
    <dgm:cxn modelId="{5D9D6B24-FB16-4DCA-BB87-4FC8C786EDA2}" srcId="{E10314FB-455D-428E-A856-CCD996B5309C}" destId="{15E3D96B-E84F-4ECF-AD3B-3B0EFE6BFE98}" srcOrd="1" destOrd="0" parTransId="{9F7CEAAC-1469-4633-9D3F-8CE66DC17BA7}" sibTransId="{62C4998D-E218-4BDD-9A82-6932FEFA5624}"/>
    <dgm:cxn modelId="{6196056B-75AE-475B-8B28-6CBF6F84F34F}" type="presOf" srcId="{3BC2B16B-CBF5-41A9-8CA2-B8FE312AE16D}" destId="{880109D5-B557-40D6-A244-11AA27ED4220}" srcOrd="0" destOrd="0" presId="urn:microsoft.com/office/officeart/2005/8/layout/hProcess11"/>
    <dgm:cxn modelId="{D2F20B76-53E0-4284-AFF6-4591C104459E}" type="presOf" srcId="{15E3D96B-E84F-4ECF-AD3B-3B0EFE6BFE98}" destId="{4A5AC9B0-222B-4889-AB28-DF8EE9433956}" srcOrd="0" destOrd="0" presId="urn:microsoft.com/office/officeart/2005/8/layout/hProcess11"/>
    <dgm:cxn modelId="{37D3617F-F018-4AD8-B998-F13BEDB163DC}" type="presOf" srcId="{E10314FB-455D-428E-A856-CCD996B5309C}" destId="{ABF06C48-A507-4BA4-8169-14702D8969C7}" srcOrd="0" destOrd="0" presId="urn:microsoft.com/office/officeart/2005/8/layout/hProcess11"/>
    <dgm:cxn modelId="{25E6FFE2-0D67-454F-B72F-9A000E827E3B}" srcId="{E10314FB-455D-428E-A856-CCD996B5309C}" destId="{68440839-A73A-42CE-A46D-FD599B2572FD}" srcOrd="0" destOrd="0" parTransId="{B975DB55-F63F-4DCA-8FC5-70A0AB023647}" sibTransId="{83ED8C04-C89B-45F8-A0C9-87FAE3E1013E}"/>
    <dgm:cxn modelId="{9C548BEB-E24D-42D2-8A0C-881F011E9805}" type="presOf" srcId="{68440839-A73A-42CE-A46D-FD599B2572FD}" destId="{927D7E58-1C01-42D2-ABB3-A1D1738E0D45}" srcOrd="0" destOrd="0" presId="urn:microsoft.com/office/officeart/2005/8/layout/hProcess11"/>
    <dgm:cxn modelId="{F6E88623-2699-4A0E-AA68-E963905C6E13}" type="presParOf" srcId="{ABF06C48-A507-4BA4-8169-14702D8969C7}" destId="{8EE359A4-2866-402D-8409-1C62CF7D28D0}" srcOrd="0" destOrd="0" presId="urn:microsoft.com/office/officeart/2005/8/layout/hProcess11"/>
    <dgm:cxn modelId="{EFEC1D0F-6475-4D18-BB2C-09AC3F54CF46}" type="presParOf" srcId="{ABF06C48-A507-4BA4-8169-14702D8969C7}" destId="{6F861FD0-8F57-46E6-B68D-EA21FB21EFE1}" srcOrd="1" destOrd="0" presId="urn:microsoft.com/office/officeart/2005/8/layout/hProcess11"/>
    <dgm:cxn modelId="{B3EF4DC0-2B56-4099-AA95-A60F3B3B1363}" type="presParOf" srcId="{6F861FD0-8F57-46E6-B68D-EA21FB21EFE1}" destId="{8591EED2-C94F-4BDC-84AB-7391DD00DDFB}" srcOrd="0" destOrd="0" presId="urn:microsoft.com/office/officeart/2005/8/layout/hProcess11"/>
    <dgm:cxn modelId="{D748F21C-B9C4-4B2E-9BF7-B87F952315E3}" type="presParOf" srcId="{8591EED2-C94F-4BDC-84AB-7391DD00DDFB}" destId="{927D7E58-1C01-42D2-ABB3-A1D1738E0D45}" srcOrd="0" destOrd="0" presId="urn:microsoft.com/office/officeart/2005/8/layout/hProcess11"/>
    <dgm:cxn modelId="{E69B9496-7EF9-41FE-BCAE-F6CA96509AF7}" type="presParOf" srcId="{8591EED2-C94F-4BDC-84AB-7391DD00DDFB}" destId="{9811254E-1DFE-406C-86B7-967952EEFA2D}" srcOrd="1" destOrd="0" presId="urn:microsoft.com/office/officeart/2005/8/layout/hProcess11"/>
    <dgm:cxn modelId="{43265C66-D083-46A0-94CF-8E0F5A07F8EF}" type="presParOf" srcId="{8591EED2-C94F-4BDC-84AB-7391DD00DDFB}" destId="{D705A643-36B1-4884-A9E5-32F6702A273A}" srcOrd="2" destOrd="0" presId="urn:microsoft.com/office/officeart/2005/8/layout/hProcess11"/>
    <dgm:cxn modelId="{B601B3A3-731C-46C8-A62F-4CB57426BE50}" type="presParOf" srcId="{6F861FD0-8F57-46E6-B68D-EA21FB21EFE1}" destId="{DE71BC3B-C391-4123-8C55-54E1FE170FB9}" srcOrd="1" destOrd="0" presId="urn:microsoft.com/office/officeart/2005/8/layout/hProcess11"/>
    <dgm:cxn modelId="{F4CBABF3-586F-43F8-80A3-01EA1A5DBBD8}" type="presParOf" srcId="{6F861FD0-8F57-46E6-B68D-EA21FB21EFE1}" destId="{B0C119E9-08B6-4376-9A00-2A1ECBF7A7BC}" srcOrd="2" destOrd="0" presId="urn:microsoft.com/office/officeart/2005/8/layout/hProcess11"/>
    <dgm:cxn modelId="{170EF13C-8CFA-42E4-A5E4-A64CE4974E10}" type="presParOf" srcId="{B0C119E9-08B6-4376-9A00-2A1ECBF7A7BC}" destId="{4A5AC9B0-222B-4889-AB28-DF8EE9433956}" srcOrd="0" destOrd="0" presId="urn:microsoft.com/office/officeart/2005/8/layout/hProcess11"/>
    <dgm:cxn modelId="{8407DFE1-F506-474E-B0B1-1EB83D972431}" type="presParOf" srcId="{B0C119E9-08B6-4376-9A00-2A1ECBF7A7BC}" destId="{4442B860-2D04-49E4-9D85-FDBE48F4A964}" srcOrd="1" destOrd="0" presId="urn:microsoft.com/office/officeart/2005/8/layout/hProcess11"/>
    <dgm:cxn modelId="{81668245-2F89-4A62-BF37-10773765AEFC}" type="presParOf" srcId="{B0C119E9-08B6-4376-9A00-2A1ECBF7A7BC}" destId="{46CC4E2E-80F3-4606-B014-774B7740DD05}" srcOrd="2" destOrd="0" presId="urn:microsoft.com/office/officeart/2005/8/layout/hProcess11"/>
    <dgm:cxn modelId="{42299D7C-EBF9-496B-823B-158CBE5FBBFF}" type="presParOf" srcId="{6F861FD0-8F57-46E6-B68D-EA21FB21EFE1}" destId="{6298CC82-C182-4FCC-A509-FCBFC480675F}" srcOrd="3" destOrd="0" presId="urn:microsoft.com/office/officeart/2005/8/layout/hProcess11"/>
    <dgm:cxn modelId="{E3C7BF8A-4C2A-4349-809E-DAF72A715A8E}" type="presParOf" srcId="{6F861FD0-8F57-46E6-B68D-EA21FB21EFE1}" destId="{CBF2B9A8-517C-4D79-9727-1DEEA75385EE}" srcOrd="4" destOrd="0" presId="urn:microsoft.com/office/officeart/2005/8/layout/hProcess11"/>
    <dgm:cxn modelId="{213030B2-8E05-4DBB-A4E8-B8C1B0D4E627}" type="presParOf" srcId="{CBF2B9A8-517C-4D79-9727-1DEEA75385EE}" destId="{880109D5-B557-40D6-A244-11AA27ED4220}" srcOrd="0" destOrd="0" presId="urn:microsoft.com/office/officeart/2005/8/layout/hProcess11"/>
    <dgm:cxn modelId="{C1D503CE-AB05-4961-9CE1-2C8CDEFE6DCD}" type="presParOf" srcId="{CBF2B9A8-517C-4D79-9727-1DEEA75385EE}" destId="{D140B80C-05D2-4651-899F-014501BC80C1}" srcOrd="1" destOrd="0" presId="urn:microsoft.com/office/officeart/2005/8/layout/hProcess11"/>
    <dgm:cxn modelId="{2FA39423-EB09-4CFB-95EF-85CE5FE74198}" type="presParOf" srcId="{CBF2B9A8-517C-4D79-9727-1DEEA75385EE}" destId="{D6385DB2-AA79-4C2B-AE01-33BCE36DB05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359A4-2866-402D-8409-1C62CF7D28D0}">
      <dsp:nvSpPr>
        <dsp:cNvPr id="0" name=""/>
        <dsp:cNvSpPr/>
      </dsp:nvSpPr>
      <dsp:spPr>
        <a:xfrm>
          <a:off x="0" y="1305401"/>
          <a:ext cx="105156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7D7E58-1C01-42D2-ABB3-A1D1738E0D45}">
      <dsp:nvSpPr>
        <dsp:cNvPr id="0" name=""/>
        <dsp:cNvSpPr/>
      </dsp:nvSpPr>
      <dsp:spPr>
        <a:xfrm>
          <a:off x="2110" y="0"/>
          <a:ext cx="2814257"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lv-LV" sz="2800" kern="1200" dirty="0"/>
            <a:t>LAP 2014.-2020. (n+3)</a:t>
          </a:r>
        </a:p>
      </dsp:txBody>
      <dsp:txXfrm>
        <a:off x="2110" y="0"/>
        <a:ext cx="2814257" cy="1740535"/>
      </dsp:txXfrm>
    </dsp:sp>
    <dsp:sp modelId="{9811254E-1DFE-406C-86B7-967952EEFA2D}">
      <dsp:nvSpPr>
        <dsp:cNvPr id="0" name=""/>
        <dsp:cNvSpPr/>
      </dsp:nvSpPr>
      <dsp:spPr>
        <a:xfrm>
          <a:off x="947018" y="1724400"/>
          <a:ext cx="924441" cy="9025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5AC9B0-222B-4889-AB28-DF8EE9433956}">
      <dsp:nvSpPr>
        <dsp:cNvPr id="0" name=""/>
        <dsp:cNvSpPr/>
      </dsp:nvSpPr>
      <dsp:spPr>
        <a:xfrm>
          <a:off x="2957081" y="2610802"/>
          <a:ext cx="2814257"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lv-LV" sz="2800" kern="1200" dirty="0"/>
            <a:t>Pārejas periods 2021.-2022.</a:t>
          </a:r>
        </a:p>
        <a:p>
          <a:pPr marL="0" lvl="0" indent="0" algn="ctr" defTabSz="1244600">
            <a:lnSpc>
              <a:spcPct val="90000"/>
            </a:lnSpc>
            <a:spcBef>
              <a:spcPct val="0"/>
            </a:spcBef>
            <a:spcAft>
              <a:spcPct val="35000"/>
            </a:spcAft>
            <a:buNone/>
          </a:pPr>
          <a:r>
            <a:rPr lang="lv-LV" sz="2800" kern="1200" dirty="0"/>
            <a:t>(n+3)</a:t>
          </a:r>
        </a:p>
      </dsp:txBody>
      <dsp:txXfrm>
        <a:off x="2957081" y="2610802"/>
        <a:ext cx="2814257" cy="1740535"/>
      </dsp:txXfrm>
    </dsp:sp>
    <dsp:sp modelId="{4442B860-2D04-49E4-9D85-FDBE48F4A964}">
      <dsp:nvSpPr>
        <dsp:cNvPr id="0" name=""/>
        <dsp:cNvSpPr/>
      </dsp:nvSpPr>
      <dsp:spPr>
        <a:xfrm>
          <a:off x="3918990" y="1737846"/>
          <a:ext cx="890440" cy="8756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0109D5-B557-40D6-A244-11AA27ED4220}">
      <dsp:nvSpPr>
        <dsp:cNvPr id="0" name=""/>
        <dsp:cNvSpPr/>
      </dsp:nvSpPr>
      <dsp:spPr>
        <a:xfrm>
          <a:off x="5865589" y="368266"/>
          <a:ext cx="3549876" cy="109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lv-LV" sz="2800" kern="1200" dirty="0"/>
            <a:t>KLP SP 2021.-2027.</a:t>
          </a:r>
        </a:p>
      </dsp:txBody>
      <dsp:txXfrm>
        <a:off x="5865589" y="368266"/>
        <a:ext cx="3549876" cy="1094988"/>
      </dsp:txXfrm>
    </dsp:sp>
    <dsp:sp modelId="{D140B80C-05D2-4651-899F-014501BC80C1}">
      <dsp:nvSpPr>
        <dsp:cNvPr id="0" name=""/>
        <dsp:cNvSpPr/>
      </dsp:nvSpPr>
      <dsp:spPr>
        <a:xfrm>
          <a:off x="7208585" y="1752879"/>
          <a:ext cx="820335" cy="8455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1" y="1"/>
            <a:ext cx="2946347" cy="498215"/>
          </a:xfrm>
          <a:prstGeom prst="rect">
            <a:avLst/>
          </a:prstGeom>
        </p:spPr>
        <p:txBody>
          <a:bodyPr vert="horz" lIns="91433" tIns="45717" rIns="91433" bIns="45717" rtlCol="0"/>
          <a:lstStyle>
            <a:lvl1pPr algn="l">
              <a:defRPr sz="1200"/>
            </a:lvl1pPr>
          </a:lstStyle>
          <a:p>
            <a:endParaRPr lang="lv-LV"/>
          </a:p>
        </p:txBody>
      </p:sp>
      <p:sp>
        <p:nvSpPr>
          <p:cNvPr id="3" name="Datuma vietturis 2"/>
          <p:cNvSpPr>
            <a:spLocks noGrp="1"/>
          </p:cNvSpPr>
          <p:nvPr>
            <p:ph type="dt" idx="1"/>
          </p:nvPr>
        </p:nvSpPr>
        <p:spPr>
          <a:xfrm>
            <a:off x="3851343" y="1"/>
            <a:ext cx="2946347" cy="498215"/>
          </a:xfrm>
          <a:prstGeom prst="rect">
            <a:avLst/>
          </a:prstGeom>
        </p:spPr>
        <p:txBody>
          <a:bodyPr vert="horz" lIns="91433" tIns="45717" rIns="91433" bIns="45717" rtlCol="0"/>
          <a:lstStyle>
            <a:lvl1pPr algn="r">
              <a:defRPr sz="1200"/>
            </a:lvl1pPr>
          </a:lstStyle>
          <a:p>
            <a:fld id="{EB503C7E-302A-4499-9DAC-2D2C6E57AF6A}" type="datetimeFigureOut">
              <a:rPr lang="lv-LV" smtClean="0"/>
              <a:t>14.10.2020</a:t>
            </a:fld>
            <a:endParaRPr lang="lv-LV"/>
          </a:p>
        </p:txBody>
      </p:sp>
      <p:sp>
        <p:nvSpPr>
          <p:cNvPr id="4" name="Slaida attēla vietturi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33" tIns="45717" rIns="91433" bIns="45717" rtlCol="0" anchor="ctr"/>
          <a:lstStyle/>
          <a:p>
            <a:endParaRPr lang="lv-LV"/>
          </a:p>
        </p:txBody>
      </p:sp>
      <p:sp>
        <p:nvSpPr>
          <p:cNvPr id="5" name="Piezīmju vietturis 4"/>
          <p:cNvSpPr>
            <a:spLocks noGrp="1"/>
          </p:cNvSpPr>
          <p:nvPr>
            <p:ph type="body" sz="quarter" idx="3"/>
          </p:nvPr>
        </p:nvSpPr>
        <p:spPr>
          <a:xfrm>
            <a:off x="679927" y="4778722"/>
            <a:ext cx="5439410" cy="3909864"/>
          </a:xfrm>
          <a:prstGeom prst="rect">
            <a:avLst/>
          </a:prstGeom>
        </p:spPr>
        <p:txBody>
          <a:bodyPr vert="horz" lIns="91433" tIns="45717" rIns="91433" bIns="45717"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1" y="9431600"/>
            <a:ext cx="2946347" cy="498214"/>
          </a:xfrm>
          <a:prstGeom prst="rect">
            <a:avLst/>
          </a:prstGeom>
        </p:spPr>
        <p:txBody>
          <a:bodyPr vert="horz" lIns="91433" tIns="45717" rIns="91433" bIns="45717" rtlCol="0" anchor="b"/>
          <a:lstStyle>
            <a:lvl1pPr algn="l">
              <a:defRPr sz="1200"/>
            </a:lvl1pPr>
          </a:lstStyle>
          <a:p>
            <a:endParaRPr lang="lv-LV"/>
          </a:p>
        </p:txBody>
      </p:sp>
      <p:sp>
        <p:nvSpPr>
          <p:cNvPr id="7" name="Slaida numura vietturis 6"/>
          <p:cNvSpPr>
            <a:spLocks noGrp="1"/>
          </p:cNvSpPr>
          <p:nvPr>
            <p:ph type="sldNum" sz="quarter" idx="5"/>
          </p:nvPr>
        </p:nvSpPr>
        <p:spPr>
          <a:xfrm>
            <a:off x="3851343" y="9431600"/>
            <a:ext cx="2946347" cy="498214"/>
          </a:xfrm>
          <a:prstGeom prst="rect">
            <a:avLst/>
          </a:prstGeom>
        </p:spPr>
        <p:txBody>
          <a:bodyPr vert="horz" lIns="91433" tIns="45717" rIns="91433" bIns="45717" rtlCol="0" anchor="b"/>
          <a:lstStyle>
            <a:lvl1pPr algn="r">
              <a:defRPr sz="1200"/>
            </a:lvl1pPr>
          </a:lstStyle>
          <a:p>
            <a:fld id="{91B12370-58FF-4844-B6D8-3615CC3AED22}" type="slidenum">
              <a:rPr lang="lv-LV" smtClean="0"/>
              <a:t>‹#›</a:t>
            </a:fld>
            <a:endParaRPr lang="lv-LV"/>
          </a:p>
        </p:txBody>
      </p:sp>
    </p:spTree>
    <p:extLst>
      <p:ext uri="{BB962C8B-B14F-4D97-AF65-F5344CB8AC3E}">
        <p14:creationId xmlns:p14="http://schemas.microsoft.com/office/powerpoint/2010/main" val="4223351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B7D106F8-55BE-4375-99CB-999F6EDDA859}" type="slidenum">
              <a:rPr lang="lv-LV" smtClean="0"/>
              <a:t>1</a:t>
            </a:fld>
            <a:endParaRPr lang="lv-LV" dirty="0"/>
          </a:p>
        </p:txBody>
      </p:sp>
    </p:spTree>
    <p:extLst>
      <p:ext uri="{BB962C8B-B14F-4D97-AF65-F5344CB8AC3E}">
        <p14:creationId xmlns:p14="http://schemas.microsoft.com/office/powerpoint/2010/main" val="3651380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DDF5655E-CBE5-49E8-A0B9-AA107D6A052A}" type="slidenum">
              <a:rPr lang="lv-LV" altLang="en-US" smtClean="0"/>
              <a:pPr>
                <a:defRPr/>
              </a:pPr>
              <a:t>25</a:t>
            </a:fld>
            <a:endParaRPr lang="lv-LV" altLang="en-US"/>
          </a:p>
        </p:txBody>
      </p:sp>
    </p:spTree>
    <p:extLst>
      <p:ext uri="{BB962C8B-B14F-4D97-AF65-F5344CB8AC3E}">
        <p14:creationId xmlns:p14="http://schemas.microsoft.com/office/powerpoint/2010/main" val="1335671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DDF5655E-CBE5-49E8-A0B9-AA107D6A052A}" type="slidenum">
              <a:rPr lang="lv-LV" altLang="en-US" smtClean="0"/>
              <a:pPr>
                <a:defRPr/>
              </a:pPr>
              <a:t>26</a:t>
            </a:fld>
            <a:endParaRPr lang="lv-LV" altLang="en-US"/>
          </a:p>
        </p:txBody>
      </p:sp>
    </p:spTree>
    <p:extLst>
      <p:ext uri="{BB962C8B-B14F-4D97-AF65-F5344CB8AC3E}">
        <p14:creationId xmlns:p14="http://schemas.microsoft.com/office/powerpoint/2010/main" val="1842692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1B12370-58FF-4844-B6D8-3615CC3AED22}" type="slidenum">
              <a:rPr lang="lv-LV" smtClean="0"/>
              <a:t>29</a:t>
            </a:fld>
            <a:endParaRPr lang="lv-LV"/>
          </a:p>
        </p:txBody>
      </p:sp>
    </p:spTree>
    <p:extLst>
      <p:ext uri="{BB962C8B-B14F-4D97-AF65-F5344CB8AC3E}">
        <p14:creationId xmlns:p14="http://schemas.microsoft.com/office/powerpoint/2010/main" val="1311520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aseline="0" dirty="0"/>
              <a:t>Šobrīd lielajās pilsētās (izņemot Rīgu) lauksaimniecības produkcijas ražotāji, pārstrādātāji un kooperatīvi var izveidot tirdzniecības vietu, tiem jābūt reģistrētiem VRG teritorijā (atbalstam maksimāli jānodrošina labums VRG teritorijai) </a:t>
            </a:r>
          </a:p>
          <a:p>
            <a:r>
              <a:rPr lang="lv-LV" baseline="0" dirty="0"/>
              <a:t>Ar Rīgu robežojas – Babītes, Mārupes, Olaines, Ķekavas, Salaspils, Stopiņu, Garkalnes, Carnikavas novadi</a:t>
            </a:r>
            <a:endParaRPr lang="en-US" dirty="0"/>
          </a:p>
        </p:txBody>
      </p:sp>
      <p:sp>
        <p:nvSpPr>
          <p:cNvPr id="4" name="Slide Number Placeholder 3"/>
          <p:cNvSpPr>
            <a:spLocks noGrp="1"/>
          </p:cNvSpPr>
          <p:nvPr>
            <p:ph type="sldNum" sz="quarter" idx="10"/>
          </p:nvPr>
        </p:nvSpPr>
        <p:spPr/>
        <p:txBody>
          <a:bodyPr/>
          <a:lstStyle/>
          <a:p>
            <a:fld id="{E2C95904-F95B-4FB6-B7F1-776664F2CC4A}" type="slidenum">
              <a:rPr lang="lv-LV" smtClean="0"/>
              <a:t>30</a:t>
            </a:fld>
            <a:endParaRPr lang="lv-LV"/>
          </a:p>
        </p:txBody>
      </p:sp>
    </p:spTree>
    <p:extLst>
      <p:ext uri="{BB962C8B-B14F-4D97-AF65-F5344CB8AC3E}">
        <p14:creationId xmlns:p14="http://schemas.microsoft.com/office/powerpoint/2010/main" val="1411770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1B12370-58FF-4844-B6D8-3615CC3AED22}" type="slidenum">
              <a:rPr lang="lv-LV" smtClean="0"/>
              <a:t>31</a:t>
            </a:fld>
            <a:endParaRPr lang="lv-LV"/>
          </a:p>
        </p:txBody>
      </p:sp>
    </p:spTree>
    <p:extLst>
      <p:ext uri="{BB962C8B-B14F-4D97-AF65-F5344CB8AC3E}">
        <p14:creationId xmlns:p14="http://schemas.microsoft.com/office/powerpoint/2010/main" val="3870271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a:t>De</a:t>
            </a:r>
            <a:r>
              <a:rPr lang="lv-LV" dirty="0"/>
              <a:t> </a:t>
            </a:r>
            <a:r>
              <a:rPr lang="lv-LV" dirty="0" err="1"/>
              <a:t>minimis</a:t>
            </a:r>
            <a:r>
              <a:rPr lang="lv-LV" dirty="0"/>
              <a:t> Regula 1407/2013 – 200 000EUR trīs gadu periodā</a:t>
            </a:r>
          </a:p>
          <a:p>
            <a:endParaRPr lang="lv-LV" dirty="0"/>
          </a:p>
          <a:p>
            <a:endParaRPr lang="lv-LV" dirty="0"/>
          </a:p>
        </p:txBody>
      </p:sp>
      <p:sp>
        <p:nvSpPr>
          <p:cNvPr id="4" name="Slide Number Placeholder 3"/>
          <p:cNvSpPr>
            <a:spLocks noGrp="1"/>
          </p:cNvSpPr>
          <p:nvPr>
            <p:ph type="sldNum" sz="quarter" idx="5"/>
          </p:nvPr>
        </p:nvSpPr>
        <p:spPr/>
        <p:txBody>
          <a:bodyPr/>
          <a:lstStyle/>
          <a:p>
            <a:fld id="{91B12370-58FF-4844-B6D8-3615CC3AED22}" type="slidenum">
              <a:rPr lang="lv-LV" smtClean="0"/>
              <a:t>32</a:t>
            </a:fld>
            <a:endParaRPr lang="lv-LV"/>
          </a:p>
        </p:txBody>
      </p:sp>
    </p:spTree>
    <p:extLst>
      <p:ext uri="{BB962C8B-B14F-4D97-AF65-F5344CB8AC3E}">
        <p14:creationId xmlns:p14="http://schemas.microsoft.com/office/powerpoint/2010/main" val="3853611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1B12370-58FF-4844-B6D8-3615CC3AED22}" type="slidenum">
              <a:rPr lang="lv-LV" smtClean="0"/>
              <a:t>33</a:t>
            </a:fld>
            <a:endParaRPr lang="lv-LV"/>
          </a:p>
        </p:txBody>
      </p:sp>
    </p:spTree>
    <p:extLst>
      <p:ext uri="{BB962C8B-B14F-4D97-AF65-F5344CB8AC3E}">
        <p14:creationId xmlns:p14="http://schemas.microsoft.com/office/powerpoint/2010/main" val="403688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1B12370-58FF-4844-B6D8-3615CC3AED22}" type="slidenum">
              <a:rPr lang="lv-LV" smtClean="0"/>
              <a:t>34</a:t>
            </a:fld>
            <a:endParaRPr lang="lv-LV"/>
          </a:p>
        </p:txBody>
      </p:sp>
    </p:spTree>
    <p:extLst>
      <p:ext uri="{BB962C8B-B14F-4D97-AF65-F5344CB8AC3E}">
        <p14:creationId xmlns:p14="http://schemas.microsoft.com/office/powerpoint/2010/main" val="3887158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1B12370-58FF-4844-B6D8-3615CC3AED22}" type="slidenum">
              <a:rPr lang="lv-LV" smtClean="0"/>
              <a:t>35</a:t>
            </a:fld>
            <a:endParaRPr lang="lv-LV"/>
          </a:p>
        </p:txBody>
      </p:sp>
    </p:spTree>
    <p:extLst>
      <p:ext uri="{BB962C8B-B14F-4D97-AF65-F5344CB8AC3E}">
        <p14:creationId xmlns:p14="http://schemas.microsoft.com/office/powerpoint/2010/main" val="3231924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B7D106F8-55BE-4375-99CB-999F6EDDA859}" type="slidenum">
              <a:rPr lang="lv-LV" smtClean="0"/>
              <a:t>37</a:t>
            </a:fld>
            <a:endParaRPr lang="lv-LV" dirty="0"/>
          </a:p>
        </p:txBody>
      </p:sp>
    </p:spTree>
    <p:extLst>
      <p:ext uri="{BB962C8B-B14F-4D97-AF65-F5344CB8AC3E}">
        <p14:creationId xmlns:p14="http://schemas.microsoft.com/office/powerpoint/2010/main" val="3868881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1B12370-58FF-4844-B6D8-3615CC3AED22}" type="slidenum">
              <a:rPr lang="lv-LV" smtClean="0"/>
              <a:t>3</a:t>
            </a:fld>
            <a:endParaRPr lang="lv-LV"/>
          </a:p>
        </p:txBody>
      </p:sp>
    </p:spTree>
    <p:extLst>
      <p:ext uri="{BB962C8B-B14F-4D97-AF65-F5344CB8AC3E}">
        <p14:creationId xmlns:p14="http://schemas.microsoft.com/office/powerpoint/2010/main" val="1306181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1B12370-58FF-4844-B6D8-3615CC3AED22}" type="slidenum">
              <a:rPr lang="lv-LV" smtClean="0"/>
              <a:t>5</a:t>
            </a:fld>
            <a:endParaRPr lang="lv-LV"/>
          </a:p>
        </p:txBody>
      </p:sp>
    </p:spTree>
    <p:extLst>
      <p:ext uri="{BB962C8B-B14F-4D97-AF65-F5344CB8AC3E}">
        <p14:creationId xmlns:p14="http://schemas.microsoft.com/office/powerpoint/2010/main" val="2386781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288" y="858838"/>
            <a:ext cx="4119562" cy="231775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8</a:t>
            </a:fld>
            <a:endParaRPr lang="lv-LV"/>
          </a:p>
        </p:txBody>
      </p:sp>
    </p:spTree>
    <p:extLst>
      <p:ext uri="{BB962C8B-B14F-4D97-AF65-F5344CB8AC3E}">
        <p14:creationId xmlns:p14="http://schemas.microsoft.com/office/powerpoint/2010/main" val="559909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B7D106F8-55BE-4375-99CB-999F6EDDA859}" type="slidenum">
              <a:rPr lang="lv-LV" smtClean="0"/>
              <a:t>11</a:t>
            </a:fld>
            <a:endParaRPr lang="lv-LV" dirty="0"/>
          </a:p>
        </p:txBody>
      </p:sp>
    </p:spTree>
    <p:extLst>
      <p:ext uri="{BB962C8B-B14F-4D97-AF65-F5344CB8AC3E}">
        <p14:creationId xmlns:p14="http://schemas.microsoft.com/office/powerpoint/2010/main" val="3651380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1B12370-58FF-4844-B6D8-3615CC3AED22}" type="slidenum">
              <a:rPr lang="lv-LV" smtClean="0"/>
              <a:t>13</a:t>
            </a:fld>
            <a:endParaRPr lang="lv-LV"/>
          </a:p>
        </p:txBody>
      </p:sp>
    </p:spTree>
    <p:extLst>
      <p:ext uri="{BB962C8B-B14F-4D97-AF65-F5344CB8AC3E}">
        <p14:creationId xmlns:p14="http://schemas.microsoft.com/office/powerpoint/2010/main" val="3551144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17</a:t>
            </a:fld>
            <a:endParaRPr lang="lv-LV"/>
          </a:p>
        </p:txBody>
      </p:sp>
    </p:spTree>
    <p:extLst>
      <p:ext uri="{BB962C8B-B14F-4D97-AF65-F5344CB8AC3E}">
        <p14:creationId xmlns:p14="http://schemas.microsoft.com/office/powerpoint/2010/main" val="1594029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18</a:t>
            </a:fld>
            <a:endParaRPr lang="lv-LV"/>
          </a:p>
        </p:txBody>
      </p:sp>
    </p:spTree>
    <p:extLst>
      <p:ext uri="{BB962C8B-B14F-4D97-AF65-F5344CB8AC3E}">
        <p14:creationId xmlns:p14="http://schemas.microsoft.com/office/powerpoint/2010/main" val="2512997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DDF5655E-CBE5-49E8-A0B9-AA107D6A052A}" type="slidenum">
              <a:rPr lang="lv-LV" altLang="en-US" smtClean="0"/>
              <a:pPr>
                <a:defRPr/>
              </a:pPr>
              <a:t>24</a:t>
            </a:fld>
            <a:endParaRPr lang="lv-LV" altLang="en-US"/>
          </a:p>
        </p:txBody>
      </p:sp>
    </p:spTree>
    <p:extLst>
      <p:ext uri="{BB962C8B-B14F-4D97-AF65-F5344CB8AC3E}">
        <p14:creationId xmlns:p14="http://schemas.microsoft.com/office/powerpoint/2010/main" val="2645305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p:cNvSpPr>
            <a:spLocks noGrp="1"/>
          </p:cNvSpPr>
          <p:nvPr>
            <p:ph type="dt" sz="half" idx="10"/>
          </p:nvPr>
        </p:nvSpPr>
        <p:spPr/>
        <p:txBody>
          <a:bodyPr/>
          <a:lstStyle/>
          <a:p>
            <a:fld id="{1E297279-BED7-45FC-8013-223B5EBEFA80}" type="datetimeFigureOut">
              <a:rPr lang="lv-LV" smtClean="0"/>
              <a:t>14.10.2020</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3AB54C66-2D3E-4E01-8D03-1FF3CD5D2EE9}" type="slidenum">
              <a:rPr lang="lv-LV" smtClean="0"/>
              <a:t>‹#›</a:t>
            </a:fld>
            <a:endParaRPr lang="lv-LV"/>
          </a:p>
        </p:txBody>
      </p:sp>
    </p:spTree>
    <p:extLst>
      <p:ext uri="{BB962C8B-B14F-4D97-AF65-F5344CB8AC3E}">
        <p14:creationId xmlns:p14="http://schemas.microsoft.com/office/powerpoint/2010/main" val="424247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1E297279-BED7-45FC-8013-223B5EBEFA80}" type="datetimeFigureOut">
              <a:rPr lang="lv-LV" smtClean="0"/>
              <a:t>14.10.2020</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3AB54C66-2D3E-4E01-8D03-1FF3CD5D2EE9}" type="slidenum">
              <a:rPr lang="lv-LV" smtClean="0"/>
              <a:t>‹#›</a:t>
            </a:fld>
            <a:endParaRPr lang="lv-LV"/>
          </a:p>
        </p:txBody>
      </p:sp>
    </p:spTree>
    <p:extLst>
      <p:ext uri="{BB962C8B-B14F-4D97-AF65-F5344CB8AC3E}">
        <p14:creationId xmlns:p14="http://schemas.microsoft.com/office/powerpoint/2010/main" val="2993844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1E297279-BED7-45FC-8013-223B5EBEFA80}" type="datetimeFigureOut">
              <a:rPr lang="lv-LV" smtClean="0"/>
              <a:t>14.10.2020</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3AB54C66-2D3E-4E01-8D03-1FF3CD5D2EE9}" type="slidenum">
              <a:rPr lang="lv-LV" smtClean="0"/>
              <a:t>‹#›</a:t>
            </a:fld>
            <a:endParaRPr lang="lv-LV"/>
          </a:p>
        </p:txBody>
      </p:sp>
    </p:spTree>
    <p:extLst>
      <p:ext uri="{BB962C8B-B14F-4D97-AF65-F5344CB8AC3E}">
        <p14:creationId xmlns:p14="http://schemas.microsoft.com/office/powerpoint/2010/main" val="756875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pPr>
              <a:defRPr/>
            </a:pPr>
            <a:fld id="{17172D2A-A335-45D1-B5BB-8EEF06FA6A4E}" type="slidenum">
              <a:rPr lang="en-US" altLang="en-US"/>
              <a:pPr>
                <a:defRPr/>
              </a:pPr>
              <a:t>‹#›</a:t>
            </a:fld>
            <a:endParaRPr lang="en-US" alt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351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845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3"/>
            <a:ext cx="8128000" cy="4373573"/>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a:t>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5" name="Text Placeholder 19"/>
          <p:cNvSpPr>
            <a:spLocks noGrp="1"/>
          </p:cNvSpPr>
          <p:nvPr>
            <p:ph type="body" sz="quarter" idx="12"/>
          </p:nvPr>
        </p:nvSpPr>
        <p:spPr>
          <a:xfrm>
            <a:off x="6502402" y="6324600"/>
            <a:ext cx="4721076"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p:cNvSpPr>
            <a:spLocks noGrp="1"/>
          </p:cNvSpPr>
          <p:nvPr>
            <p:ph type="sldNum" sz="quarter" idx="13"/>
          </p:nvPr>
        </p:nvSpPr>
        <p:spPr>
          <a:xfrm>
            <a:off x="11223478" y="6324600"/>
            <a:ext cx="562124" cy="304800"/>
          </a:xfrm>
        </p:spPr>
        <p:txBody>
          <a:bodyPr/>
          <a:lstStyle>
            <a:lvl1pPr>
              <a:defRPr sz="750">
                <a:latin typeface="Verdana" panose="020B0604030504040204" pitchFamily="34" charset="0"/>
              </a:defRPr>
            </a:lvl1pPr>
          </a:lstStyle>
          <a:p>
            <a:fld id="{0B582915-0310-4CDD-9A79-BDC3E59340E8}" type="slidenum">
              <a:rPr lang="en-US" altLang="lv-LV"/>
              <a:pPr/>
              <a:t>‹#›</a:t>
            </a:fld>
            <a:endParaRPr lang="en-US" altLang="lv-LV"/>
          </a:p>
        </p:txBody>
      </p:sp>
    </p:spTree>
    <p:extLst>
      <p:ext uri="{BB962C8B-B14F-4D97-AF65-F5344CB8AC3E}">
        <p14:creationId xmlns:p14="http://schemas.microsoft.com/office/powerpoint/2010/main" val="3495891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11379200" y="6324600"/>
            <a:ext cx="406400" cy="304800"/>
          </a:xfrm>
        </p:spPr>
        <p:txBody>
          <a:bodyPr/>
          <a:lstStyle>
            <a:lvl1pPr>
              <a:defRPr sz="750">
                <a:latin typeface="Verdana" pitchFamily="34" charset="0"/>
              </a:defRPr>
            </a:lvl1pPr>
          </a:lstStyle>
          <a:p>
            <a:pPr>
              <a:defRPr/>
            </a:pPr>
            <a:fld id="{17172D2A-A335-45D1-B5BB-8EEF06FA6A4E}" type="slidenum">
              <a:rPr lang="en-US" altLang="en-US"/>
              <a:pPr>
                <a:defRPr/>
              </a:pPr>
              <a:t>‹#›</a:t>
            </a:fld>
            <a:endParaRPr lang="en-US" alt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21"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192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pPr>
              <a:defRPr/>
            </a:pPr>
            <a:fld id="{B8719ED3-7948-4C12-A114-DC93F50FCF9D}" type="slidenum">
              <a:rPr lang="en-US" altLang="en-US"/>
              <a:pPr>
                <a:defRPr/>
              </a:pPr>
              <a:t>‹#›</a:t>
            </a:fld>
            <a:endParaRPr lang="en-US" altLang="en-US"/>
          </a:p>
        </p:txBody>
      </p:sp>
    </p:spTree>
    <p:extLst>
      <p:ext uri="{BB962C8B-B14F-4D97-AF65-F5344CB8AC3E}">
        <p14:creationId xmlns:p14="http://schemas.microsoft.com/office/powerpoint/2010/main" val="299882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1E297279-BED7-45FC-8013-223B5EBEFA80}" type="datetimeFigureOut">
              <a:rPr lang="lv-LV" smtClean="0"/>
              <a:t>14.10.2020</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3AB54C66-2D3E-4E01-8D03-1FF3CD5D2EE9}" type="slidenum">
              <a:rPr lang="lv-LV" smtClean="0"/>
              <a:t>‹#›</a:t>
            </a:fld>
            <a:endParaRPr lang="lv-LV"/>
          </a:p>
        </p:txBody>
      </p:sp>
    </p:spTree>
    <p:extLst>
      <p:ext uri="{BB962C8B-B14F-4D97-AF65-F5344CB8AC3E}">
        <p14:creationId xmlns:p14="http://schemas.microsoft.com/office/powerpoint/2010/main" val="285830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p:cNvSpPr>
            <a:spLocks noGrp="1"/>
          </p:cNvSpPr>
          <p:nvPr>
            <p:ph type="dt" sz="half" idx="10"/>
          </p:nvPr>
        </p:nvSpPr>
        <p:spPr/>
        <p:txBody>
          <a:bodyPr/>
          <a:lstStyle/>
          <a:p>
            <a:fld id="{1E297279-BED7-45FC-8013-223B5EBEFA80}" type="datetimeFigureOut">
              <a:rPr lang="lv-LV" smtClean="0"/>
              <a:t>14.10.2020</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3AB54C66-2D3E-4E01-8D03-1FF3CD5D2EE9}" type="slidenum">
              <a:rPr lang="lv-LV" smtClean="0"/>
              <a:t>‹#›</a:t>
            </a:fld>
            <a:endParaRPr lang="lv-LV"/>
          </a:p>
        </p:txBody>
      </p:sp>
    </p:spTree>
    <p:extLst>
      <p:ext uri="{BB962C8B-B14F-4D97-AF65-F5344CB8AC3E}">
        <p14:creationId xmlns:p14="http://schemas.microsoft.com/office/powerpoint/2010/main" val="95261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sz="half" idx="1"/>
          </p:nvPr>
        </p:nvSpPr>
        <p:spPr>
          <a:xfrm>
            <a:off x="838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6172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p:cNvSpPr>
            <a:spLocks noGrp="1"/>
          </p:cNvSpPr>
          <p:nvPr>
            <p:ph type="dt" sz="half" idx="10"/>
          </p:nvPr>
        </p:nvSpPr>
        <p:spPr/>
        <p:txBody>
          <a:bodyPr/>
          <a:lstStyle/>
          <a:p>
            <a:fld id="{1E297279-BED7-45FC-8013-223B5EBEFA80}" type="datetimeFigureOut">
              <a:rPr lang="lv-LV" smtClean="0"/>
              <a:t>14.10.2020</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3AB54C66-2D3E-4E01-8D03-1FF3CD5D2EE9}" type="slidenum">
              <a:rPr lang="lv-LV" smtClean="0"/>
              <a:t>‹#›</a:t>
            </a:fld>
            <a:endParaRPr lang="lv-LV"/>
          </a:p>
        </p:txBody>
      </p:sp>
    </p:spTree>
    <p:extLst>
      <p:ext uri="{BB962C8B-B14F-4D97-AF65-F5344CB8AC3E}">
        <p14:creationId xmlns:p14="http://schemas.microsoft.com/office/powerpoint/2010/main" val="1943847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Satura vietturis 3"/>
          <p:cNvSpPr>
            <a:spLocks noGrp="1"/>
          </p:cNvSpPr>
          <p:nvPr>
            <p:ph sz="half" idx="2"/>
          </p:nvPr>
        </p:nvSpPr>
        <p:spPr>
          <a:xfrm>
            <a:off x="839788" y="2505075"/>
            <a:ext cx="5157787"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p:cNvSpPr>
            <a:spLocks noGrp="1"/>
          </p:cNvSpPr>
          <p:nvPr>
            <p:ph sz="quarter" idx="4"/>
          </p:nvPr>
        </p:nvSpPr>
        <p:spPr>
          <a:xfrm>
            <a:off x="6172200" y="2505075"/>
            <a:ext cx="5183188"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p:cNvSpPr>
            <a:spLocks noGrp="1"/>
          </p:cNvSpPr>
          <p:nvPr>
            <p:ph type="dt" sz="half" idx="10"/>
          </p:nvPr>
        </p:nvSpPr>
        <p:spPr/>
        <p:txBody>
          <a:bodyPr/>
          <a:lstStyle/>
          <a:p>
            <a:fld id="{1E297279-BED7-45FC-8013-223B5EBEFA80}" type="datetimeFigureOut">
              <a:rPr lang="lv-LV" smtClean="0"/>
              <a:t>14.10.2020</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3AB54C66-2D3E-4E01-8D03-1FF3CD5D2EE9}" type="slidenum">
              <a:rPr lang="lv-LV" smtClean="0"/>
              <a:t>‹#›</a:t>
            </a:fld>
            <a:endParaRPr lang="lv-LV"/>
          </a:p>
        </p:txBody>
      </p:sp>
    </p:spTree>
    <p:extLst>
      <p:ext uri="{BB962C8B-B14F-4D97-AF65-F5344CB8AC3E}">
        <p14:creationId xmlns:p14="http://schemas.microsoft.com/office/powerpoint/2010/main" val="104095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Datuma vietturis 2"/>
          <p:cNvSpPr>
            <a:spLocks noGrp="1"/>
          </p:cNvSpPr>
          <p:nvPr>
            <p:ph type="dt" sz="half" idx="10"/>
          </p:nvPr>
        </p:nvSpPr>
        <p:spPr/>
        <p:txBody>
          <a:bodyPr/>
          <a:lstStyle/>
          <a:p>
            <a:fld id="{1E297279-BED7-45FC-8013-223B5EBEFA80}" type="datetimeFigureOut">
              <a:rPr lang="lv-LV" smtClean="0"/>
              <a:t>14.10.2020</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3AB54C66-2D3E-4E01-8D03-1FF3CD5D2EE9}" type="slidenum">
              <a:rPr lang="lv-LV" smtClean="0"/>
              <a:t>‹#›</a:t>
            </a:fld>
            <a:endParaRPr lang="lv-LV"/>
          </a:p>
        </p:txBody>
      </p:sp>
    </p:spTree>
    <p:extLst>
      <p:ext uri="{BB962C8B-B14F-4D97-AF65-F5344CB8AC3E}">
        <p14:creationId xmlns:p14="http://schemas.microsoft.com/office/powerpoint/2010/main" val="260182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1E297279-BED7-45FC-8013-223B5EBEFA80}" type="datetimeFigureOut">
              <a:rPr lang="lv-LV" smtClean="0"/>
              <a:t>14.10.2020</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3AB54C66-2D3E-4E01-8D03-1FF3CD5D2EE9}" type="slidenum">
              <a:rPr lang="lv-LV" smtClean="0"/>
              <a:t>‹#›</a:t>
            </a:fld>
            <a:endParaRPr lang="lv-LV"/>
          </a:p>
        </p:txBody>
      </p:sp>
    </p:spTree>
    <p:extLst>
      <p:ext uri="{BB962C8B-B14F-4D97-AF65-F5344CB8AC3E}">
        <p14:creationId xmlns:p14="http://schemas.microsoft.com/office/powerpoint/2010/main" val="194042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p:txBody>
          <a:bodyPr/>
          <a:lstStyle/>
          <a:p>
            <a:fld id="{1E297279-BED7-45FC-8013-223B5EBEFA80}" type="datetimeFigureOut">
              <a:rPr lang="lv-LV" smtClean="0"/>
              <a:t>14.10.2020</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3AB54C66-2D3E-4E01-8D03-1FF3CD5D2EE9}" type="slidenum">
              <a:rPr lang="lv-LV" smtClean="0"/>
              <a:t>‹#›</a:t>
            </a:fld>
            <a:endParaRPr lang="lv-LV"/>
          </a:p>
        </p:txBody>
      </p:sp>
    </p:spTree>
    <p:extLst>
      <p:ext uri="{BB962C8B-B14F-4D97-AF65-F5344CB8AC3E}">
        <p14:creationId xmlns:p14="http://schemas.microsoft.com/office/powerpoint/2010/main" val="226427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p:txBody>
          <a:bodyPr/>
          <a:lstStyle/>
          <a:p>
            <a:fld id="{1E297279-BED7-45FC-8013-223B5EBEFA80}" type="datetimeFigureOut">
              <a:rPr lang="lv-LV" smtClean="0"/>
              <a:t>14.10.2020</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3AB54C66-2D3E-4E01-8D03-1FF3CD5D2EE9}" type="slidenum">
              <a:rPr lang="lv-LV" smtClean="0"/>
              <a:t>‹#›</a:t>
            </a:fld>
            <a:endParaRPr lang="lv-LV"/>
          </a:p>
        </p:txBody>
      </p:sp>
    </p:spTree>
    <p:extLst>
      <p:ext uri="{BB962C8B-B14F-4D97-AF65-F5344CB8AC3E}">
        <p14:creationId xmlns:p14="http://schemas.microsoft.com/office/powerpoint/2010/main" val="3848369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97279-BED7-45FC-8013-223B5EBEFA80}" type="datetimeFigureOut">
              <a:rPr lang="lv-LV" smtClean="0"/>
              <a:t>14.10.2020</a:t>
            </a:fld>
            <a:endParaRPr lang="lv-LV"/>
          </a:p>
        </p:txBody>
      </p:sp>
      <p:sp>
        <p:nvSpPr>
          <p:cNvPr id="5" name="Kājenes vietturi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54C66-2D3E-4E01-8D03-1FF3CD5D2EE9}" type="slidenum">
              <a:rPr lang="lv-LV" smtClean="0"/>
              <a:t>‹#›</a:t>
            </a:fld>
            <a:endParaRPr lang="lv-LV"/>
          </a:p>
        </p:txBody>
      </p:sp>
    </p:spTree>
    <p:extLst>
      <p:ext uri="{BB962C8B-B14F-4D97-AF65-F5344CB8AC3E}">
        <p14:creationId xmlns:p14="http://schemas.microsoft.com/office/powerpoint/2010/main" val="3142884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zm.gov.lv/zemkopibas-ministrija/statiskas-lapas/situacijas-analize-klp-strategiska-plana-sagatavosanai?id=20571#jump"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54157" y="3238052"/>
            <a:ext cx="10310191" cy="1538343"/>
          </a:xfrm>
        </p:spPr>
        <p:txBody>
          <a:bodyPr>
            <a:noAutofit/>
          </a:bodyPr>
          <a:lstStyle/>
          <a:p>
            <a:r>
              <a:rPr lang="lv-LV" altLang="en-US" dirty="0">
                <a:solidFill>
                  <a:srgbClr val="CC0000"/>
                </a:solidFill>
                <a:latin typeface="+mj-lt"/>
                <a:ea typeface="+mj-ea"/>
                <a:cs typeface="Times New Roman" pitchFamily="18" charset="0"/>
              </a:rPr>
              <a:t>LATVIJAS LAUKU ATTĪSTĪBAS PROGRAMMA 2014.-2020. </a:t>
            </a:r>
            <a:br>
              <a:rPr lang="lv-LV" altLang="en-US" dirty="0">
                <a:solidFill>
                  <a:srgbClr val="CC0000"/>
                </a:solidFill>
                <a:latin typeface="+mj-lt"/>
                <a:ea typeface="+mj-ea"/>
                <a:cs typeface="Times New Roman" pitchFamily="18" charset="0"/>
              </a:rPr>
            </a:br>
            <a:br>
              <a:rPr lang="lv-LV" altLang="en-US" dirty="0">
                <a:solidFill>
                  <a:srgbClr val="CC0000"/>
                </a:solidFill>
                <a:latin typeface="+mj-lt"/>
                <a:ea typeface="+mj-ea"/>
                <a:cs typeface="Times New Roman" pitchFamily="18" charset="0"/>
              </a:rPr>
            </a:br>
            <a:r>
              <a:rPr lang="lv-LV" altLang="en-US" dirty="0">
                <a:solidFill>
                  <a:srgbClr val="CC0000"/>
                </a:solidFill>
                <a:latin typeface="+mj-lt"/>
                <a:ea typeface="+mj-ea"/>
                <a:cs typeface="Times New Roman" pitchFamily="18" charset="0"/>
              </a:rPr>
              <a:t>KOPĒJĀS LAUKSAIMNIECĪBAS POLITIKA PĒC 2020.GADA</a:t>
            </a:r>
            <a:endParaRPr lang="en-GB" altLang="en-US" dirty="0">
              <a:solidFill>
                <a:srgbClr val="CC0000"/>
              </a:solidFill>
              <a:latin typeface="+mj-lt"/>
              <a:ea typeface="+mj-ea"/>
              <a:cs typeface="Times New Roman" pitchFamily="18" charset="0"/>
            </a:endParaRPr>
          </a:p>
        </p:txBody>
      </p:sp>
      <p:sp>
        <p:nvSpPr>
          <p:cNvPr id="3" name="Teksta vietturis 2"/>
          <p:cNvSpPr>
            <a:spLocks noGrp="1"/>
          </p:cNvSpPr>
          <p:nvPr>
            <p:ph type="body" sz="quarter" idx="11"/>
          </p:nvPr>
        </p:nvSpPr>
        <p:spPr>
          <a:xfrm>
            <a:off x="2209800" y="6165304"/>
            <a:ext cx="7772400" cy="360040"/>
          </a:xfrm>
        </p:spPr>
        <p:txBody>
          <a:bodyPr>
            <a:normAutofit/>
          </a:bodyPr>
          <a:lstStyle/>
          <a:p>
            <a:r>
              <a:rPr lang="lv-LV" dirty="0">
                <a:solidFill>
                  <a:schemeClr val="bg1">
                    <a:lumMod val="50000"/>
                  </a:schemeClr>
                </a:solidFill>
                <a:latin typeface="Segoe UI Light" panose="020B0502040204020203" pitchFamily="34" charset="0"/>
                <a:cs typeface="Segoe UI Light" panose="020B0502040204020203" pitchFamily="34" charset="0"/>
              </a:rPr>
              <a:t>14.10.2020.</a:t>
            </a:r>
          </a:p>
        </p:txBody>
      </p:sp>
      <p:pic>
        <p:nvPicPr>
          <p:cNvPr id="4" name="Picture 21"/>
          <p:cNvPicPr/>
          <p:nvPr/>
        </p:nvPicPr>
        <p:blipFill>
          <a:blip r:embed="rId3">
            <a:extLst>
              <a:ext uri="{28A0092B-C50C-407E-A947-70E740481C1C}">
                <a14:useLocalDpi xmlns:a14="http://schemas.microsoft.com/office/drawing/2010/main" val="0"/>
              </a:ext>
            </a:extLst>
          </a:blip>
          <a:stretch>
            <a:fillRect/>
          </a:stretch>
        </p:blipFill>
        <p:spPr>
          <a:xfrm>
            <a:off x="3167961" y="5506585"/>
            <a:ext cx="1800225" cy="540385"/>
          </a:xfrm>
          <a:prstGeom prst="rect">
            <a:avLst/>
          </a:prstGeom>
        </p:spPr>
      </p:pic>
      <p:pic>
        <p:nvPicPr>
          <p:cNvPr id="5" name="Picture 22"/>
          <p:cNvPicPr/>
          <p:nvPr/>
        </p:nvPicPr>
        <p:blipFill>
          <a:blip r:embed="rId4">
            <a:extLst>
              <a:ext uri="{28A0092B-C50C-407E-A947-70E740481C1C}">
                <a14:useLocalDpi xmlns:a14="http://schemas.microsoft.com/office/drawing/2010/main" val="0"/>
              </a:ext>
            </a:extLst>
          </a:blip>
          <a:stretch>
            <a:fillRect/>
          </a:stretch>
        </p:blipFill>
        <p:spPr>
          <a:xfrm>
            <a:off x="5319753" y="5506585"/>
            <a:ext cx="2706370" cy="563245"/>
          </a:xfrm>
          <a:prstGeom prst="rect">
            <a:avLst/>
          </a:prstGeom>
        </p:spPr>
      </p:pic>
    </p:spTree>
    <p:extLst>
      <p:ext uri="{BB962C8B-B14F-4D97-AF65-F5344CB8AC3E}">
        <p14:creationId xmlns:p14="http://schemas.microsoft.com/office/powerpoint/2010/main" val="1796573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8FFC9129-2837-490C-A4C8-38AC49F4C553}"/>
              </a:ext>
            </a:extLst>
          </p:cNvPr>
          <p:cNvSpPr txBox="1">
            <a:spLocks/>
          </p:cNvSpPr>
          <p:nvPr/>
        </p:nvSpPr>
        <p:spPr>
          <a:xfrm>
            <a:off x="1735015" y="320722"/>
            <a:ext cx="8721969" cy="10744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800" b="1" dirty="0">
                <a:solidFill>
                  <a:srgbClr val="C00000"/>
                </a:solidFill>
              </a:rPr>
              <a:t>LAUKU ATTĪSTĪBAS PASĀKUMI PĀREJAS PERIODĀ              2021.- [2022] GADĀ – LAIKA PLĀNS (II)</a:t>
            </a:r>
          </a:p>
        </p:txBody>
      </p:sp>
      <p:pic>
        <p:nvPicPr>
          <p:cNvPr id="4" name="Picture 2">
            <a:extLst>
              <a:ext uri="{FF2B5EF4-FFF2-40B4-BE49-F238E27FC236}">
                <a16:creationId xmlns:a16="http://schemas.microsoft.com/office/drawing/2014/main" id="{01B1E7D6-1EF0-4DFD-894F-8A37D6027E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60504" cy="1709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B0801EA5-3675-43FC-95A0-63FE32CA7CB4}"/>
              </a:ext>
            </a:extLst>
          </p:cNvPr>
          <p:cNvSpPr>
            <a:spLocks noGrp="1"/>
          </p:cNvSpPr>
          <p:nvPr>
            <p:ph idx="1"/>
          </p:nvPr>
        </p:nvSpPr>
        <p:spPr>
          <a:xfrm>
            <a:off x="537659" y="1395150"/>
            <a:ext cx="11116680" cy="5142127"/>
          </a:xfrm>
        </p:spPr>
        <p:txBody>
          <a:bodyPr>
            <a:normAutofit/>
          </a:bodyPr>
          <a:lstStyle/>
          <a:p>
            <a:pPr marL="0" lvl="0" indent="0" algn="just">
              <a:buNone/>
            </a:pPr>
            <a:r>
              <a:rPr lang="lv-LV" b="1" dirty="0">
                <a:solidFill>
                  <a:srgbClr val="002060"/>
                </a:solidFill>
              </a:rPr>
              <a:t>Pārejas perioda atbalsta piešķiršana VRG </a:t>
            </a:r>
          </a:p>
          <a:p>
            <a:pPr marL="0" lvl="0" indent="0" algn="just">
              <a:buNone/>
            </a:pPr>
            <a:endParaRPr lang="lv-LV" sz="900" b="1" dirty="0">
              <a:solidFill>
                <a:srgbClr val="002060"/>
              </a:solidFill>
            </a:endParaRPr>
          </a:p>
          <a:p>
            <a:pPr marL="0" lvl="0" indent="0" algn="just">
              <a:spcAft>
                <a:spcPts val="600"/>
              </a:spcAft>
              <a:buNone/>
            </a:pPr>
            <a:r>
              <a:rPr lang="lv-LV" b="1" dirty="0"/>
              <a:t>2021. marts/maijs </a:t>
            </a:r>
            <a:r>
              <a:rPr lang="lv-LV" dirty="0"/>
              <a:t>sludinājums par papildu atbalstu SVVA stratēģiju īstenošanai (grozījumu SVVA stratēģijās iesniegšana). Prioritāri novirzāms uzņēmējdarbību attīstošiem projektiem (esošais nosacījums 50%).</a:t>
            </a:r>
          </a:p>
          <a:p>
            <a:pPr marL="0" lvl="0" indent="0" algn="just">
              <a:spcAft>
                <a:spcPts val="600"/>
              </a:spcAft>
              <a:buNone/>
            </a:pPr>
            <a:r>
              <a:rPr lang="lv-LV" b="1" dirty="0"/>
              <a:t>2021. maijs/jūlijs </a:t>
            </a:r>
            <a:r>
              <a:rPr lang="lv-LV" dirty="0"/>
              <a:t>SVVA komitejas lēmums par papildu atbalsta piešķiršanu:</a:t>
            </a:r>
          </a:p>
          <a:p>
            <a:pPr lvl="1" algn="just">
              <a:spcAft>
                <a:spcPts val="600"/>
              </a:spcAft>
              <a:buFont typeface="Wingdings" panose="05000000000000000000" pitchFamily="2" charset="2"/>
              <a:buChar char="Ø"/>
            </a:pPr>
            <a:r>
              <a:rPr lang="lv-LV" dirty="0"/>
              <a:t>esošie nosacījumi atbalsta apmēra aprēķināšanai;</a:t>
            </a:r>
          </a:p>
          <a:p>
            <a:pPr lvl="1" algn="just">
              <a:spcAft>
                <a:spcPts val="600"/>
              </a:spcAft>
              <a:buFont typeface="Wingdings" panose="05000000000000000000" pitchFamily="2" charset="2"/>
              <a:buChar char="Ø"/>
            </a:pPr>
            <a:r>
              <a:rPr lang="lv-LV" dirty="0"/>
              <a:t>ietver atbalstu VRG darbības nodrošināšanai un aktivizēšanai (kā līdz šim 15% vai 20%, pieejams pēc SVVA komitejas lēmuma, tiks izdots LAD lēmums);</a:t>
            </a:r>
          </a:p>
          <a:p>
            <a:pPr lvl="1" algn="just">
              <a:spcAft>
                <a:spcPts val="600"/>
              </a:spcAft>
              <a:buFont typeface="Wingdings" panose="05000000000000000000" pitchFamily="2" charset="2"/>
              <a:buChar char="Ø"/>
            </a:pPr>
            <a:r>
              <a:rPr lang="lv-LV" dirty="0"/>
              <a:t>maksimālais projektu īstenošanas termiņš ir līdz 2025.gada 1. jūnijam (saglabāsies projektu īstenošanas termiņš viens/divi gadi). </a:t>
            </a:r>
          </a:p>
        </p:txBody>
      </p:sp>
    </p:spTree>
    <p:extLst>
      <p:ext uri="{BB962C8B-B14F-4D97-AF65-F5344CB8AC3E}">
        <p14:creationId xmlns:p14="http://schemas.microsoft.com/office/powerpoint/2010/main" val="1002122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95061" y="3320988"/>
            <a:ext cx="8521148" cy="3024336"/>
          </a:xfrm>
        </p:spPr>
        <p:txBody>
          <a:bodyPr>
            <a:noAutofit/>
          </a:bodyPr>
          <a:lstStyle/>
          <a:p>
            <a:pPr>
              <a:lnSpc>
                <a:spcPct val="150000"/>
              </a:lnSpc>
              <a:spcBef>
                <a:spcPts val="600"/>
              </a:spcBef>
              <a:spcAft>
                <a:spcPts val="600"/>
              </a:spcAft>
            </a:pPr>
            <a:r>
              <a:rPr lang="lv-LV" altLang="en-US" sz="2800" dirty="0">
                <a:solidFill>
                  <a:srgbClr val="C00000"/>
                </a:solidFill>
                <a:latin typeface="+mj-lt"/>
                <a:cs typeface="Segoe UI Light" panose="020B0502040204020203" pitchFamily="34" charset="0"/>
              </a:rPr>
              <a:t>KOPĒJĀS LAUKSAIMNIECĪBAS POLITIKAS NĀKOTNE</a:t>
            </a:r>
            <a:br>
              <a:rPr lang="lv-LV" altLang="en-US" sz="2400" dirty="0">
                <a:solidFill>
                  <a:srgbClr val="C00000"/>
                </a:solidFill>
                <a:cs typeface="Segoe UI Light" panose="020B0502040204020203" pitchFamily="34" charset="0"/>
              </a:rPr>
            </a:br>
            <a:endParaRPr lang="en-GB" altLang="en-US" sz="2400" dirty="0">
              <a:solidFill>
                <a:srgbClr val="C0000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715446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3155" y="282160"/>
            <a:ext cx="6688454" cy="765405"/>
          </a:xfrm>
          <a:solidFill>
            <a:schemeClr val="bg1">
              <a:lumMod val="85000"/>
            </a:schemeClr>
          </a:solidFill>
        </p:spPr>
        <p:txBody>
          <a:bodyPr>
            <a:normAutofit/>
          </a:bodyPr>
          <a:lstStyle/>
          <a:p>
            <a:pPr algn="ctr"/>
            <a:r>
              <a:rPr lang="lv-LV" dirty="0"/>
              <a:t>Latvijai pieejamais finansējums pēc dalībvalstu vienošanās jūlija Eiropadomē</a:t>
            </a:r>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12</a:t>
            </a:fld>
            <a:endParaRPr lang="en-US" altLang="lv-LV"/>
          </a:p>
        </p:txBody>
      </p:sp>
      <p:pic>
        <p:nvPicPr>
          <p:cNvPr id="1026" name="id-AC142F66-E1EF-43C2-90EC-61C80F042237" descr="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233" y="1464817"/>
            <a:ext cx="9243781" cy="486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254233" y="6437340"/>
            <a:ext cx="9243780" cy="307777"/>
          </a:xfrm>
          <a:prstGeom prst="rect">
            <a:avLst/>
          </a:prstGeom>
          <a:noFill/>
        </p:spPr>
        <p:txBody>
          <a:bodyPr wrap="square" rtlCol="0">
            <a:spAutoFit/>
          </a:bodyPr>
          <a:lstStyle/>
          <a:p>
            <a:r>
              <a:rPr lang="lv-LV" sz="700" dirty="0">
                <a:latin typeface="Calibri" panose="020F0502020204030204" pitchFamily="34" charset="0"/>
                <a:cs typeface="Calibri" panose="020F0502020204030204" pitchFamily="34" charset="0"/>
              </a:rPr>
              <a:t>Indikatīvie aprēķini veikti 2018.gada cenās, summas faktiskajās cenās aprēķinātas, balstoties uz fondu finansējuma sadalījumu pa gadiem Komisijas priekšlikumos. Finansējuma sadalījums pa gadiem var mainīties, kas attiecīgi ietekmē summas, kas izteiktas faktiskajās cenās. </a:t>
            </a:r>
          </a:p>
        </p:txBody>
      </p:sp>
      <p:sp>
        <p:nvSpPr>
          <p:cNvPr id="5" name="TextBox 4">
            <a:extLst>
              <a:ext uri="{FF2B5EF4-FFF2-40B4-BE49-F238E27FC236}">
                <a16:creationId xmlns:a16="http://schemas.microsoft.com/office/drawing/2014/main" id="{A6D68A37-EB89-47BC-A25F-F6BECF9B82C8}"/>
              </a:ext>
            </a:extLst>
          </p:cNvPr>
          <p:cNvSpPr txBox="1"/>
          <p:nvPr/>
        </p:nvSpPr>
        <p:spPr>
          <a:xfrm rot="292690">
            <a:off x="8620107" y="853010"/>
            <a:ext cx="2278602" cy="1015663"/>
          </a:xfrm>
          <a:prstGeom prst="rect">
            <a:avLst/>
          </a:prstGeom>
          <a:noFill/>
        </p:spPr>
        <p:txBody>
          <a:bodyPr wrap="square" rtlCol="0">
            <a:spAutoFit/>
          </a:bodyPr>
          <a:lstStyle/>
          <a:p>
            <a:pPr algn="ctr"/>
            <a:r>
              <a:rPr lang="lv-LV" b="1" dirty="0">
                <a:solidFill>
                  <a:srgbClr val="FF0000"/>
                </a:solidFill>
                <a:effectLst>
                  <a:outerShdw blurRad="38100" dist="38100" dir="2700000" algn="tl">
                    <a:srgbClr val="000000">
                      <a:alpha val="43137"/>
                    </a:srgbClr>
                  </a:outerShdw>
                </a:effectLst>
              </a:rPr>
              <a:t>No pieejamā finansējuma klimata jomā vismaz </a:t>
            </a:r>
            <a:r>
              <a:rPr lang="lv-LV" sz="2400" b="1" dirty="0">
                <a:solidFill>
                  <a:srgbClr val="FF0000"/>
                </a:solidFill>
                <a:effectLst>
                  <a:outerShdw blurRad="38100" dist="38100" dir="2700000" algn="tl">
                    <a:srgbClr val="000000">
                      <a:alpha val="43137"/>
                    </a:srgbClr>
                  </a:outerShdw>
                </a:effectLst>
              </a:rPr>
              <a:t>40%</a:t>
            </a:r>
          </a:p>
        </p:txBody>
      </p:sp>
    </p:spTree>
    <p:extLst>
      <p:ext uri="{BB962C8B-B14F-4D97-AF65-F5344CB8AC3E}">
        <p14:creationId xmlns:p14="http://schemas.microsoft.com/office/powerpoint/2010/main" val="3643703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463"/>
            <a:ext cx="1377311" cy="1529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p:nvSpPr>
        <p:spPr>
          <a:xfrm>
            <a:off x="1958750" y="470469"/>
            <a:ext cx="8229600" cy="6479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lv-LV" sz="2800" b="1" cap="all" dirty="0">
                <a:solidFill>
                  <a:srgbClr val="C00000"/>
                </a:solidFill>
              </a:rPr>
              <a:t>Darba organizēšana saistībā ar </a:t>
            </a:r>
            <a:r>
              <a:rPr lang="en-US" sz="2800" b="1" cap="all" dirty="0">
                <a:solidFill>
                  <a:srgbClr val="C00000"/>
                </a:solidFill>
              </a:rPr>
              <a:t> </a:t>
            </a:r>
            <a:r>
              <a:rPr lang="lv-LV" sz="2800" b="1" cap="all" dirty="0">
                <a:solidFill>
                  <a:srgbClr val="C00000"/>
                </a:solidFill>
              </a:rPr>
              <a:t>KLP pēc </a:t>
            </a:r>
            <a:r>
              <a:rPr lang="en-US" sz="2800" b="1" cap="all" dirty="0">
                <a:solidFill>
                  <a:srgbClr val="C00000"/>
                </a:solidFill>
              </a:rPr>
              <a:t>2020</a:t>
            </a:r>
            <a:r>
              <a:rPr lang="lv-LV" sz="2800" b="1" cap="all" dirty="0">
                <a:solidFill>
                  <a:srgbClr val="C00000"/>
                </a:solidFill>
              </a:rPr>
              <a:t> gada</a:t>
            </a:r>
            <a:endParaRPr lang="en-US" sz="2800" b="1" cap="all" dirty="0">
              <a:solidFill>
                <a:srgbClr val="C00000"/>
              </a:solidFill>
            </a:endParaRPr>
          </a:p>
        </p:txBody>
      </p:sp>
      <p:sp>
        <p:nvSpPr>
          <p:cNvPr id="11" name="Content Placeholder 2">
            <a:extLst>
              <a:ext uri="{FF2B5EF4-FFF2-40B4-BE49-F238E27FC236}">
                <a16:creationId xmlns:a16="http://schemas.microsoft.com/office/drawing/2014/main" id="{F19C26C8-50DD-4D01-AA5B-DB24C5D315B4}"/>
              </a:ext>
            </a:extLst>
          </p:cNvPr>
          <p:cNvSpPr txBox="1">
            <a:spLocks/>
          </p:cNvSpPr>
          <p:nvPr/>
        </p:nvSpPr>
        <p:spPr>
          <a:xfrm>
            <a:off x="635621" y="1327719"/>
            <a:ext cx="9831218" cy="5530281"/>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lv-LV" sz="2400" b="1" dirty="0">
                <a:solidFill>
                  <a:schemeClr val="bg2">
                    <a:lumMod val="25000"/>
                  </a:schemeClr>
                </a:solidFill>
              </a:rPr>
              <a:t>Līdz šim paveiktais saistībā ar KLP pēc 2020 gada:</a:t>
            </a:r>
          </a:p>
          <a:p>
            <a:pPr algn="l"/>
            <a:endParaRPr lang="lv-LV" sz="2900" b="1" dirty="0">
              <a:solidFill>
                <a:schemeClr val="tx1"/>
              </a:solidFill>
            </a:endParaRPr>
          </a:p>
          <a:p>
            <a:pPr marL="800100" lvl="1" indent="-342900" algn="l">
              <a:spcBef>
                <a:spcPts val="0"/>
              </a:spcBef>
              <a:spcAft>
                <a:spcPts val="1200"/>
              </a:spcAft>
              <a:buFont typeface="Wingdings" panose="05000000000000000000" pitchFamily="2" charset="2"/>
              <a:buChar char="Ø"/>
            </a:pPr>
            <a:r>
              <a:rPr lang="lv-LV" sz="2600" dirty="0">
                <a:solidFill>
                  <a:schemeClr val="tx1"/>
                </a:solidFill>
              </a:rPr>
              <a:t>Nacionālās stratēģiskās prioritātes;</a:t>
            </a:r>
          </a:p>
          <a:p>
            <a:pPr marL="800100" lvl="1" indent="-342900" algn="l">
              <a:spcBef>
                <a:spcPts val="0"/>
              </a:spcBef>
              <a:spcAft>
                <a:spcPts val="1200"/>
              </a:spcAft>
              <a:buFont typeface="Wingdings" panose="05000000000000000000" pitchFamily="2" charset="2"/>
              <a:buChar char="Ø"/>
            </a:pPr>
            <a:r>
              <a:rPr lang="lv-LV" sz="2600" dirty="0">
                <a:solidFill>
                  <a:schemeClr val="tx1"/>
                </a:solidFill>
              </a:rPr>
              <a:t>Pagaidu SVID – pamatojoties uz uzkrāto pieredzi un zināšanām</a:t>
            </a:r>
          </a:p>
          <a:p>
            <a:pPr marL="800100" lvl="1" indent="-342900" algn="l">
              <a:spcBef>
                <a:spcPts val="0"/>
              </a:spcBef>
              <a:spcAft>
                <a:spcPts val="1200"/>
              </a:spcAft>
              <a:buFont typeface="Wingdings" panose="05000000000000000000" pitchFamily="2" charset="2"/>
              <a:buChar char="Ø"/>
            </a:pPr>
            <a:r>
              <a:rPr lang="lv-LV" sz="2600" dirty="0">
                <a:solidFill>
                  <a:schemeClr val="tx1"/>
                </a:solidFill>
              </a:rPr>
              <a:t>5 reģionālās konferences;</a:t>
            </a:r>
          </a:p>
          <a:p>
            <a:pPr marL="800100" lvl="1" indent="-342900" algn="l">
              <a:spcBef>
                <a:spcPts val="0"/>
              </a:spcBef>
              <a:spcAft>
                <a:spcPts val="1200"/>
              </a:spcAft>
              <a:buFont typeface="Wingdings" panose="05000000000000000000" pitchFamily="2" charset="2"/>
              <a:buChar char="Ø"/>
            </a:pPr>
            <a:r>
              <a:rPr lang="lv-LV" sz="2600" dirty="0">
                <a:solidFill>
                  <a:schemeClr val="tx1"/>
                </a:solidFill>
              </a:rPr>
              <a:t>20 tematiskās darba grupas (ieinteresētās puses);</a:t>
            </a:r>
          </a:p>
          <a:p>
            <a:pPr marL="800100" lvl="1" indent="-342900" algn="l">
              <a:spcBef>
                <a:spcPts val="0"/>
              </a:spcBef>
              <a:spcAft>
                <a:spcPts val="1200"/>
              </a:spcAft>
              <a:buFont typeface="Wingdings" panose="05000000000000000000" pitchFamily="2" charset="2"/>
              <a:buChar char="Ø"/>
            </a:pPr>
            <a:r>
              <a:rPr lang="lv-LV" sz="2600" dirty="0">
                <a:solidFill>
                  <a:schemeClr val="tx1"/>
                </a:solidFill>
              </a:rPr>
              <a:t>EK neformāli iesniegta situācijas analīze KLP SP plāna sagatavošanai* un uzsāktas sarunas:</a:t>
            </a:r>
          </a:p>
          <a:p>
            <a:pPr marL="1200150" lvl="2" indent="-285750" algn="l">
              <a:buFont typeface="Wingdings" panose="05000000000000000000" pitchFamily="2" charset="2"/>
              <a:buChar char="§"/>
            </a:pPr>
            <a:r>
              <a:rPr lang="lv-LV" sz="2000" dirty="0">
                <a:solidFill>
                  <a:schemeClr val="tx1"/>
                </a:solidFill>
              </a:rPr>
              <a:t>situācijas analīze;</a:t>
            </a:r>
          </a:p>
          <a:p>
            <a:pPr marL="1200150" lvl="2" indent="-285750" algn="l">
              <a:buFont typeface="Wingdings" panose="05000000000000000000" pitchFamily="2" charset="2"/>
              <a:buChar char="§"/>
            </a:pPr>
            <a:r>
              <a:rPr lang="lv-LV" sz="2000" dirty="0">
                <a:solidFill>
                  <a:schemeClr val="tx1"/>
                </a:solidFill>
              </a:rPr>
              <a:t>stipro, vājo pušu, kā arī iespēju un draudu (SVID) analīze;</a:t>
            </a:r>
          </a:p>
          <a:p>
            <a:pPr marL="1200150" lvl="2" indent="-285750" algn="l">
              <a:buFont typeface="Wingdings" panose="05000000000000000000" pitchFamily="2" charset="2"/>
              <a:buChar char="§"/>
            </a:pPr>
            <a:r>
              <a:rPr lang="lv-LV" sz="2000" dirty="0">
                <a:solidFill>
                  <a:schemeClr val="tx1"/>
                </a:solidFill>
              </a:rPr>
              <a:t>vajadzību novērtējums;</a:t>
            </a:r>
          </a:p>
          <a:p>
            <a:pPr marL="1200150" lvl="2" indent="-285750" algn="l">
              <a:buFont typeface="Wingdings" panose="05000000000000000000" pitchFamily="2" charset="2"/>
              <a:buChar char="§"/>
            </a:pPr>
            <a:r>
              <a:rPr lang="lv-LV" sz="2000" dirty="0">
                <a:solidFill>
                  <a:schemeClr val="tx1"/>
                </a:solidFill>
              </a:rPr>
              <a:t>nosacījumu sistēma.</a:t>
            </a:r>
          </a:p>
          <a:p>
            <a:pPr marL="800100" lvl="1" indent="-342900" algn="l">
              <a:spcBef>
                <a:spcPts val="0"/>
              </a:spcBef>
              <a:spcAft>
                <a:spcPts val="1200"/>
              </a:spcAft>
              <a:buFont typeface="Wingdings" panose="05000000000000000000" pitchFamily="2" charset="2"/>
              <a:buChar char="Ø"/>
            </a:pPr>
            <a:endParaRPr lang="lv-LV" sz="2000" b="1" dirty="0">
              <a:solidFill>
                <a:schemeClr val="tx1"/>
              </a:solidFill>
              <a:latin typeface="+mj-lt"/>
            </a:endParaRPr>
          </a:p>
          <a:p>
            <a:pPr lvl="1" algn="l">
              <a:spcBef>
                <a:spcPts val="0"/>
              </a:spcBef>
              <a:spcAft>
                <a:spcPts val="1200"/>
              </a:spcAft>
            </a:pPr>
            <a:r>
              <a:rPr lang="lv-LV" sz="2000" b="1" dirty="0">
                <a:solidFill>
                  <a:schemeClr val="tx1"/>
                </a:solidFill>
                <a:latin typeface="+mj-lt"/>
              </a:rPr>
              <a:t>* Situācijas analīze pieejama ZM tīmekļvietnē sadaļā KLP nākotne </a:t>
            </a:r>
            <a:r>
              <a:rPr lang="lv-LV" sz="1600" b="1" dirty="0">
                <a:solidFill>
                  <a:schemeClr val="accent1">
                    <a:lumMod val="50000"/>
                  </a:schemeClr>
                </a:solidFill>
                <a:latin typeface="Segoe UI Light" panose="020B0502040204020203" pitchFamily="34" charset="0"/>
                <a:ea typeface="Verdana" panose="020B0604030504040204" pitchFamily="34" charset="0"/>
                <a:cs typeface="Segoe UI Light" panose="020B0502040204020203" pitchFamily="34" charset="0"/>
                <a:hlinkClick r:id="rId4">
                  <a:extLst>
                    <a:ext uri="{A12FA001-AC4F-418D-AE19-62706E023703}">
                      <ahyp:hlinkClr xmlns:ahyp="http://schemas.microsoft.com/office/drawing/2018/hyperlinkcolor" val="tx"/>
                    </a:ext>
                  </a:extLst>
                </a:hlinkClick>
              </a:rPr>
              <a:t>https://www.zm.gov.lv/zemkopibas-ministrija/statiskas-lapas/situacijas-analize-klp-strategiska-plana-sagatavosanai?id=20571#jump</a:t>
            </a:r>
            <a:r>
              <a:rPr lang="lv-LV" sz="1600" b="1" dirty="0">
                <a:solidFill>
                  <a:schemeClr val="accent1">
                    <a:lumMod val="50000"/>
                  </a:schemeClr>
                </a:solidFill>
              </a:rPr>
              <a:t> </a:t>
            </a:r>
            <a:endParaRPr lang="lv-LV" sz="2000" b="1" dirty="0">
              <a:solidFill>
                <a:schemeClr val="accent1">
                  <a:lumMod val="50000"/>
                </a:schemeClr>
              </a:solidFill>
              <a:latin typeface="+mj-lt"/>
            </a:endParaRPr>
          </a:p>
          <a:p>
            <a:pPr marL="800100" lvl="1" indent="-342900" algn="l">
              <a:spcBef>
                <a:spcPts val="0"/>
              </a:spcBef>
              <a:spcAft>
                <a:spcPts val="1200"/>
              </a:spcAft>
              <a:buFont typeface="Wingdings" panose="05000000000000000000" pitchFamily="2" charset="2"/>
              <a:buChar char="Ø"/>
            </a:pPr>
            <a:endParaRPr lang="lv-LV" sz="1600" b="1" dirty="0">
              <a:solidFill>
                <a:schemeClr val="tx1"/>
              </a:solidFill>
              <a:latin typeface="+mj-lt"/>
            </a:endParaRPr>
          </a:p>
          <a:p>
            <a:endParaRPr lang="en-GB" sz="2400" b="1" dirty="0">
              <a:latin typeface="+mj-lt"/>
            </a:endParaRPr>
          </a:p>
        </p:txBody>
      </p:sp>
      <p:sp>
        <p:nvSpPr>
          <p:cNvPr id="2" name="Labā figūriekava 1">
            <a:extLst>
              <a:ext uri="{FF2B5EF4-FFF2-40B4-BE49-F238E27FC236}">
                <a16:creationId xmlns:a16="http://schemas.microsoft.com/office/drawing/2014/main" id="{7E2D791A-BCB7-4CAC-BC86-D29083D69BE0}"/>
              </a:ext>
            </a:extLst>
          </p:cNvPr>
          <p:cNvSpPr/>
          <p:nvPr/>
        </p:nvSpPr>
        <p:spPr>
          <a:xfrm>
            <a:off x="7588424" y="2959357"/>
            <a:ext cx="471549" cy="74970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5" name="TextBox 4">
            <a:extLst>
              <a:ext uri="{FF2B5EF4-FFF2-40B4-BE49-F238E27FC236}">
                <a16:creationId xmlns:a16="http://schemas.microsoft.com/office/drawing/2014/main" id="{E6E2CF6F-88D8-47C8-8463-BF603DBE47B1}"/>
              </a:ext>
            </a:extLst>
          </p:cNvPr>
          <p:cNvSpPr txBox="1"/>
          <p:nvPr/>
        </p:nvSpPr>
        <p:spPr>
          <a:xfrm>
            <a:off x="7824198" y="2857156"/>
            <a:ext cx="2893624" cy="954107"/>
          </a:xfrm>
          <a:prstGeom prst="rect">
            <a:avLst/>
          </a:prstGeom>
          <a:noFill/>
        </p:spPr>
        <p:txBody>
          <a:bodyPr wrap="square" rtlCol="0">
            <a:spAutoFit/>
          </a:bodyPr>
          <a:lstStyle/>
          <a:p>
            <a:pPr lvl="1">
              <a:spcAft>
                <a:spcPts val="600"/>
              </a:spcAft>
            </a:pPr>
            <a:r>
              <a:rPr lang="lv-LV" sz="1400" i="1" dirty="0">
                <a:effectLst>
                  <a:outerShdw blurRad="38100" dist="38100" dir="2700000" algn="tl">
                    <a:srgbClr val="000000">
                      <a:alpha val="43137"/>
                    </a:srgbClr>
                  </a:outerShdw>
                </a:effectLst>
              </a:rPr>
              <a:t>Lai noskaidrotu sabiedrības un ieinteresēto personu viedokli par problēmām, vajadzībām un iespējamiem risinājumiem</a:t>
            </a:r>
          </a:p>
        </p:txBody>
      </p:sp>
    </p:spTree>
    <p:extLst>
      <p:ext uri="{BB962C8B-B14F-4D97-AF65-F5344CB8AC3E}">
        <p14:creationId xmlns:p14="http://schemas.microsoft.com/office/powerpoint/2010/main" val="1855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4">
            <a:extLst>
              <a:ext uri="{FF2B5EF4-FFF2-40B4-BE49-F238E27FC236}">
                <a16:creationId xmlns:a16="http://schemas.microsoft.com/office/drawing/2014/main" id="{8B4EFB45-EABE-46A3-9E06-13646F86E9B1}"/>
              </a:ext>
            </a:extLst>
          </p:cNvPr>
          <p:cNvSpPr txBox="1"/>
          <p:nvPr/>
        </p:nvSpPr>
        <p:spPr>
          <a:xfrm>
            <a:off x="1289082" y="397160"/>
            <a:ext cx="10062278" cy="915433"/>
          </a:xfrm>
          <a:prstGeom prst="rect">
            <a:avLst/>
          </a:prstGeom>
        </p:spPr>
        <p:txBody>
          <a:bodyPr vert="horz" lIns="91440" tIns="45720" rIns="91440" bIns="45720" rtlCol="0" anchor="ctr">
            <a:noAutofit/>
          </a:bodyPr>
          <a:lstStyle>
            <a:defPPr>
              <a:defRPr lang="lv-LV"/>
            </a:defPPr>
            <a:lvl1pPr algn="ctr">
              <a:spcBef>
                <a:spcPct val="0"/>
              </a:spcBef>
              <a:buNone/>
              <a:defRPr sz="2400" b="1" cap="all">
                <a:solidFill>
                  <a:srgbClr val="C00000"/>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lv-LV" sz="2800" dirty="0"/>
              <a:t>Darba organizēšana saistībā ar </a:t>
            </a:r>
            <a:r>
              <a:rPr lang="en-US" sz="2800" dirty="0"/>
              <a:t> </a:t>
            </a:r>
            <a:r>
              <a:rPr lang="lv-LV" sz="2800" dirty="0"/>
              <a:t>KLP pēc </a:t>
            </a:r>
            <a:r>
              <a:rPr lang="en-US" sz="2800" dirty="0"/>
              <a:t>2020</a:t>
            </a:r>
            <a:r>
              <a:rPr lang="lv-LV" sz="2800" dirty="0"/>
              <a:t> gada (II)</a:t>
            </a:r>
            <a:endParaRPr lang="en-US" sz="2800" dirty="0"/>
          </a:p>
        </p:txBody>
      </p:sp>
      <p:pic>
        <p:nvPicPr>
          <p:cNvPr id="4" name="Picture 2">
            <a:extLst>
              <a:ext uri="{FF2B5EF4-FFF2-40B4-BE49-F238E27FC236}">
                <a16:creationId xmlns:a16="http://schemas.microsoft.com/office/drawing/2014/main" id="{0DD624C0-EB0C-474E-8D4B-74F1115592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60504" cy="1709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86089E98-E1A9-4AE2-8B31-640F985CD71C}"/>
              </a:ext>
            </a:extLst>
          </p:cNvPr>
          <p:cNvSpPr>
            <a:spLocks noGrp="1"/>
          </p:cNvSpPr>
          <p:nvPr>
            <p:ph idx="1"/>
          </p:nvPr>
        </p:nvSpPr>
        <p:spPr>
          <a:xfrm>
            <a:off x="664337" y="1450486"/>
            <a:ext cx="10515600" cy="5302006"/>
          </a:xfrm>
        </p:spPr>
        <p:txBody>
          <a:bodyPr>
            <a:normAutofit fontScale="92500" lnSpcReduction="10000"/>
          </a:bodyPr>
          <a:lstStyle/>
          <a:p>
            <a:pPr marL="0" indent="0">
              <a:buNone/>
            </a:pPr>
            <a:r>
              <a:rPr lang="lv-LV" b="1" dirty="0">
                <a:solidFill>
                  <a:srgbClr val="002060"/>
                </a:solidFill>
              </a:rPr>
              <a:t>ES un nacionālie normatīvie akti</a:t>
            </a:r>
          </a:p>
          <a:p>
            <a:pPr marL="0" lvl="0" indent="0" algn="just">
              <a:buNone/>
            </a:pPr>
            <a:r>
              <a:rPr lang="lv-LV" b="1" dirty="0"/>
              <a:t>2021. </a:t>
            </a:r>
            <a:r>
              <a:rPr lang="lv-LV" dirty="0"/>
              <a:t>apstiprināta</a:t>
            </a:r>
            <a:r>
              <a:rPr lang="lv-LV" b="1" dirty="0"/>
              <a:t> </a:t>
            </a:r>
            <a:r>
              <a:rPr lang="lv-LV" dirty="0"/>
              <a:t>KLP SP regula. </a:t>
            </a:r>
          </a:p>
          <a:p>
            <a:pPr marL="0" lvl="0" indent="0" algn="just">
              <a:buNone/>
            </a:pPr>
            <a:r>
              <a:rPr lang="lv-LV" b="1" dirty="0"/>
              <a:t>Līdz 2021.g. beigām</a:t>
            </a:r>
            <a:r>
              <a:rPr lang="lv-LV" dirty="0"/>
              <a:t> sarunas ar EK.</a:t>
            </a:r>
          </a:p>
          <a:p>
            <a:pPr marL="0" lvl="0" indent="0" algn="just">
              <a:buNone/>
            </a:pPr>
            <a:r>
              <a:rPr lang="lv-LV" b="1" dirty="0"/>
              <a:t>2021./2022. </a:t>
            </a:r>
            <a:r>
              <a:rPr lang="lv-LV" dirty="0"/>
              <a:t>nacionālo normatīvo aktu izstrāde.</a:t>
            </a:r>
          </a:p>
          <a:p>
            <a:pPr marL="0" lvl="0" indent="0" algn="just">
              <a:buNone/>
            </a:pPr>
            <a:endParaRPr lang="lv-LV" dirty="0"/>
          </a:p>
          <a:p>
            <a:pPr marL="0" lvl="0" indent="0" algn="just">
              <a:buNone/>
            </a:pPr>
            <a:r>
              <a:rPr lang="lv-LV" b="1" dirty="0">
                <a:solidFill>
                  <a:srgbClr val="002060"/>
                </a:solidFill>
              </a:rPr>
              <a:t>VRG atlase un stratēģiju apstiprināšana</a:t>
            </a:r>
          </a:p>
          <a:p>
            <a:pPr marL="0" lvl="0" indent="0" algn="just">
              <a:buNone/>
            </a:pPr>
            <a:r>
              <a:rPr lang="lv-LV" b="1" dirty="0"/>
              <a:t>2022. </a:t>
            </a:r>
            <a:r>
              <a:rPr lang="lv-LV" dirty="0"/>
              <a:t>SVVA komitejas izveide (tiks pārskatīts sastāvs, pārstāvniecība).</a:t>
            </a:r>
          </a:p>
          <a:p>
            <a:pPr marL="0" lvl="0" indent="0" algn="just">
              <a:buNone/>
            </a:pPr>
            <a:r>
              <a:rPr lang="lv-LV" b="1" dirty="0"/>
              <a:t>2022. </a:t>
            </a:r>
            <a:r>
              <a:rPr lang="lv-LV" dirty="0"/>
              <a:t>VRG atlase.</a:t>
            </a:r>
          </a:p>
          <a:p>
            <a:pPr marL="0" lvl="0" indent="0" algn="just">
              <a:buNone/>
            </a:pPr>
            <a:r>
              <a:rPr lang="lv-LV" b="1" dirty="0"/>
              <a:t>2022. </a:t>
            </a:r>
            <a:r>
              <a:rPr lang="lv-LV" dirty="0"/>
              <a:t>pēc VRG atlases pieejams stratēģijas sagatavošanas atbalsts (VRG (ELFLA) un ZVRG (EJZF)).</a:t>
            </a:r>
          </a:p>
          <a:p>
            <a:pPr marL="0" lvl="0" indent="0" algn="just">
              <a:buNone/>
            </a:pPr>
            <a:r>
              <a:rPr lang="lv-LV" b="1" dirty="0"/>
              <a:t>Līdz 2023.gadam </a:t>
            </a:r>
            <a:r>
              <a:rPr lang="lv-LV" dirty="0"/>
              <a:t>apstiprinātas VRG stratēģijas.</a:t>
            </a:r>
          </a:p>
          <a:p>
            <a:pPr marL="0" lvl="0" indent="0" algn="just">
              <a:buNone/>
            </a:pPr>
            <a:r>
              <a:rPr lang="lv-LV" b="1" dirty="0"/>
              <a:t>2023. </a:t>
            </a:r>
            <a:r>
              <a:rPr lang="lv-LV" dirty="0"/>
              <a:t>VRG uzsāk stratēģiju īstenošanu</a:t>
            </a:r>
          </a:p>
          <a:p>
            <a:pPr lvl="0" algn="just"/>
            <a:endParaRPr lang="lv-LV" dirty="0"/>
          </a:p>
          <a:p>
            <a:endParaRPr lang="lv-LV" dirty="0"/>
          </a:p>
        </p:txBody>
      </p:sp>
    </p:spTree>
    <p:extLst>
      <p:ext uri="{BB962C8B-B14F-4D97-AF65-F5344CB8AC3E}">
        <p14:creationId xmlns:p14="http://schemas.microsoft.com/office/powerpoint/2010/main" val="1017357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ttēls 18"/>
          <p:cNvPicPr>
            <a:picLocks noChangeAspect="1"/>
          </p:cNvPicPr>
          <p:nvPr/>
        </p:nvPicPr>
        <p:blipFill>
          <a:blip r:embed="rId2"/>
          <a:stretch>
            <a:fillRect/>
          </a:stretch>
        </p:blipFill>
        <p:spPr>
          <a:xfrm>
            <a:off x="1773807" y="6109172"/>
            <a:ext cx="719199" cy="809099"/>
          </a:xfrm>
          <a:prstGeom prst="rect">
            <a:avLst/>
          </a:prstGeom>
        </p:spPr>
      </p:pic>
      <p:sp>
        <p:nvSpPr>
          <p:cNvPr id="4" name="Slaida numura vietturis 3"/>
          <p:cNvSpPr>
            <a:spLocks noGrp="1"/>
          </p:cNvSpPr>
          <p:nvPr>
            <p:ph type="sldNum" sz="quarter" idx="13"/>
          </p:nvPr>
        </p:nvSpPr>
        <p:spPr/>
        <p:txBody>
          <a:bodyPr/>
          <a:lstStyle/>
          <a:p>
            <a:pPr>
              <a:defRPr/>
            </a:pPr>
            <a:fld id="{17172D2A-A335-45D1-B5BB-8EEF06FA6A4E}" type="slidenum">
              <a:rPr lang="en-US" altLang="en-US" smtClean="0"/>
              <a:pPr>
                <a:defRPr/>
              </a:pPr>
              <a:t>15</a:t>
            </a:fld>
            <a:endParaRPr lang="en-US" altLang="en-US" dirty="0"/>
          </a:p>
        </p:txBody>
      </p:sp>
      <p:sp>
        <p:nvSpPr>
          <p:cNvPr id="5" name="Virsraksts 1"/>
          <p:cNvSpPr txBox="1">
            <a:spLocks/>
          </p:cNvSpPr>
          <p:nvPr/>
        </p:nvSpPr>
        <p:spPr>
          <a:xfrm>
            <a:off x="2636217" y="368661"/>
            <a:ext cx="8071831" cy="100811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2800" b="1" cap="all" dirty="0">
                <a:solidFill>
                  <a:srgbClr val="C00000"/>
                </a:solidFill>
                <a:ea typeface="Verdana" panose="020B0604030504040204" pitchFamily="34" charset="0"/>
                <a:cs typeface="Segoe UI Light" panose="020B0502040204020203" pitchFamily="34" charset="0"/>
              </a:rPr>
              <a:t>Situācijas analīze KLP Stratēģiskā plāna sagatavošanai </a:t>
            </a:r>
          </a:p>
          <a:p>
            <a:pPr algn="l"/>
            <a:endParaRPr lang="lv-LV" sz="3100" dirty="0">
              <a:solidFill>
                <a:srgbClr val="5FA408"/>
              </a:solidFill>
              <a:latin typeface="Segoe UI Light" panose="020B0502040204020203" pitchFamily="34" charset="0"/>
              <a:ea typeface="Verdana" panose="020B0604030504040204" pitchFamily="34" charset="0"/>
              <a:cs typeface="Segoe UI Light" panose="020B0502040204020203" pitchFamily="34" charset="0"/>
            </a:endParaRPr>
          </a:p>
        </p:txBody>
      </p:sp>
      <p:sp>
        <p:nvSpPr>
          <p:cNvPr id="10" name="Satura vietturis 2"/>
          <p:cNvSpPr txBox="1">
            <a:spLocks/>
          </p:cNvSpPr>
          <p:nvPr/>
        </p:nvSpPr>
        <p:spPr>
          <a:xfrm>
            <a:off x="2627744" y="1340768"/>
            <a:ext cx="7735456" cy="540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lv-LV" sz="2000" b="1" dirty="0">
                <a:latin typeface="Segoe UI Light" panose="020B0502040204020203" pitchFamily="34" charset="0"/>
                <a:cs typeface="Segoe UI Light" panose="020B0502040204020203" pitchFamily="34" charset="0"/>
              </a:rPr>
              <a:t>Jāsamazina lauksaimniecības radītās SEG emisijas,</a:t>
            </a:r>
            <a:r>
              <a:rPr lang="lv-LV" sz="2000" dirty="0">
                <a:latin typeface="Segoe UI Light" panose="020B0502040204020203" pitchFamily="34" charset="0"/>
                <a:cs typeface="Segoe UI Light" panose="020B0502040204020203" pitchFamily="34" charset="0"/>
              </a:rPr>
              <a:t> tostarp pārstājot apart kūdrāju augsnes;</a:t>
            </a:r>
          </a:p>
          <a:p>
            <a:pPr algn="just"/>
            <a:r>
              <a:rPr lang="lv-LV" sz="2000" b="1" dirty="0">
                <a:latin typeface="Segoe UI Light" panose="020B0502040204020203" pitchFamily="34" charset="0"/>
                <a:cs typeface="Segoe UI Light" panose="020B0502040204020203" pitchFamily="34" charset="0"/>
              </a:rPr>
              <a:t>Jāsamazina amonjaka emisijas, lai uzlabotu gaisa kvalitāti;</a:t>
            </a:r>
          </a:p>
          <a:p>
            <a:pPr algn="just"/>
            <a:r>
              <a:rPr lang="lv-LV" sz="2000" dirty="0">
                <a:latin typeface="Segoe UI Light" panose="020B0502040204020203" pitchFamily="34" charset="0"/>
                <a:cs typeface="Segoe UI Light" panose="020B0502040204020203" pitchFamily="34" charset="0"/>
              </a:rPr>
              <a:t>Ūdens kvalitāte uzlabojama, samazinot lauksaimniecības, tostarp barības vielu noplūdes radīto piesārņojumu;</a:t>
            </a:r>
          </a:p>
          <a:p>
            <a:pPr algn="just"/>
            <a:endParaRPr lang="lv-LV" sz="2000" dirty="0">
              <a:latin typeface="Segoe UI Light" panose="020B0502040204020203" pitchFamily="34" charset="0"/>
              <a:cs typeface="Segoe UI Light" panose="020B0502040204020203" pitchFamily="34" charset="0"/>
            </a:endParaRPr>
          </a:p>
          <a:p>
            <a:pPr algn="just"/>
            <a:r>
              <a:rPr lang="lv-LV" sz="2000" dirty="0">
                <a:latin typeface="Segoe UI Light" panose="020B0502040204020203" pitchFamily="34" charset="0"/>
                <a:cs typeface="Segoe UI Light" panose="020B0502040204020203" pitchFamily="34" charset="0"/>
              </a:rPr>
              <a:t>ES nozīmes aizsargājamo biotopu stāvoklis - nelabvēlīgs;</a:t>
            </a:r>
          </a:p>
          <a:p>
            <a:pPr algn="just"/>
            <a:r>
              <a:rPr lang="lv-LV" sz="2000" dirty="0">
                <a:latin typeface="Segoe UI Light" panose="020B0502040204020203" pitchFamily="34" charset="0"/>
                <a:cs typeface="Segoe UI Light" panose="020B0502040204020203" pitchFamily="34" charset="0"/>
              </a:rPr>
              <a:t>Lauku putnu sugu populācija samazinās;</a:t>
            </a:r>
          </a:p>
          <a:p>
            <a:pPr algn="just"/>
            <a:r>
              <a:rPr lang="lv-LV" sz="2000" dirty="0">
                <a:latin typeface="Segoe UI Light" panose="020B0502040204020203" pitchFamily="34" charset="0"/>
                <a:cs typeface="Segoe UI Light" panose="020B0502040204020203" pitchFamily="34" charset="0"/>
              </a:rPr>
              <a:t>Novērojams ainavas homogenizācijas risks;</a:t>
            </a:r>
          </a:p>
          <a:p>
            <a:pPr algn="just"/>
            <a:r>
              <a:rPr lang="lv-LV" sz="2000" dirty="0">
                <a:latin typeface="Segoe UI Light" panose="020B0502040204020203" pitchFamily="34" charset="0"/>
                <a:cs typeface="Segoe UI Light" panose="020B0502040204020203" pitchFamily="34" charset="0"/>
              </a:rPr>
              <a:t>Lauksaimnieku sabiedrība noveco;</a:t>
            </a:r>
          </a:p>
          <a:p>
            <a:pPr algn="just"/>
            <a:r>
              <a:rPr lang="lv-LV" sz="2000" dirty="0">
                <a:latin typeface="Segoe UI Light" panose="020B0502040204020203" pitchFamily="34" charset="0"/>
                <a:cs typeface="Segoe UI Light" panose="020B0502040204020203" pitchFamily="34" charset="0"/>
              </a:rPr>
              <a:t>Lauku iedzīvotāju skaits joprojām samazinās;</a:t>
            </a:r>
          </a:p>
          <a:p>
            <a:pPr algn="just"/>
            <a:r>
              <a:rPr lang="lv-LV" sz="2000" dirty="0">
                <a:latin typeface="Segoe UI Light" panose="020B0502040204020203" pitchFamily="34" charset="0"/>
                <a:cs typeface="Segoe UI Light" panose="020B0502040204020203" pitchFamily="34" charset="0"/>
              </a:rPr>
              <a:t>Pastāv ienākumu atšķirības reģionos un nabadzības risks joprojām būtisks;</a:t>
            </a:r>
          </a:p>
          <a:p>
            <a:pPr algn="just"/>
            <a:r>
              <a:rPr lang="lv-LV" sz="2000" dirty="0">
                <a:latin typeface="Segoe UI Light" panose="020B0502040204020203" pitchFamily="34" charset="0"/>
                <a:cs typeface="Segoe UI Light" panose="020B0502040204020203" pitchFamily="34" charset="0"/>
              </a:rPr>
              <a:t>Izaugsmes tempi reģionos atšķirīgi;</a:t>
            </a:r>
          </a:p>
          <a:p>
            <a:pPr algn="just"/>
            <a:r>
              <a:rPr lang="lv-LV" sz="2000" b="1" dirty="0">
                <a:latin typeface="Segoe UI Light" panose="020B0502040204020203" pitchFamily="34" charset="0"/>
                <a:cs typeface="Segoe UI Light" panose="020B0502040204020203" pitchFamily="34" charset="0"/>
              </a:rPr>
              <a:t>Pieaug pesticīdu lietošanas apjoms un </a:t>
            </a:r>
            <a:r>
              <a:rPr lang="lv-LV" sz="2000" b="1" dirty="0" err="1">
                <a:latin typeface="Segoe UI Light" panose="020B0502040204020203" pitchFamily="34" charset="0"/>
                <a:cs typeface="Segoe UI Light" panose="020B0502040204020203" pitchFamily="34" charset="0"/>
              </a:rPr>
              <a:t>antimikrobiālā</a:t>
            </a:r>
            <a:r>
              <a:rPr lang="lv-LV" sz="2000" b="1" dirty="0">
                <a:latin typeface="Segoe UI Light" panose="020B0502040204020203" pitchFamily="34" charset="0"/>
                <a:cs typeface="Segoe UI Light" panose="020B0502040204020203" pitchFamily="34" charset="0"/>
              </a:rPr>
              <a:t> rezistence.</a:t>
            </a:r>
          </a:p>
          <a:p>
            <a:pPr algn="just"/>
            <a:endParaRPr lang="lv-LV" sz="2000" dirty="0">
              <a:latin typeface="Segoe UI Light" panose="020B0502040204020203" pitchFamily="34" charset="0"/>
              <a:cs typeface="Segoe UI Light" panose="020B0502040204020203" pitchFamily="34" charset="0"/>
            </a:endParaRPr>
          </a:p>
          <a:p>
            <a:pPr algn="just"/>
            <a:endParaRPr lang="lv-LV" sz="2000" dirty="0">
              <a:latin typeface="Segoe UI Light" panose="020B0502040204020203" pitchFamily="34" charset="0"/>
              <a:cs typeface="Segoe UI Light" panose="020B0502040204020203" pitchFamily="34" charset="0"/>
            </a:endParaRPr>
          </a:p>
          <a:p>
            <a:pPr algn="just"/>
            <a:endParaRPr lang="lv-LV" sz="2000" dirty="0">
              <a:latin typeface="Segoe UI Light" panose="020B0502040204020203" pitchFamily="34" charset="0"/>
              <a:cs typeface="Segoe UI Light" panose="020B0502040204020203" pitchFamily="34" charset="0"/>
            </a:endParaRPr>
          </a:p>
        </p:txBody>
      </p:sp>
      <p:pic>
        <p:nvPicPr>
          <p:cNvPr id="15" name="Attēls 14"/>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25505" r="26316"/>
          <a:stretch/>
        </p:blipFill>
        <p:spPr>
          <a:xfrm rot="5400000">
            <a:off x="8708261" y="528707"/>
            <a:ext cx="1056446" cy="1096392"/>
          </a:xfrm>
          <a:prstGeom prst="rect">
            <a:avLst/>
          </a:prstGeom>
        </p:spPr>
      </p:pic>
      <p:cxnSp>
        <p:nvCxnSpPr>
          <p:cNvPr id="17" name="Taisns savienotājs 16"/>
          <p:cNvCxnSpPr/>
          <p:nvPr/>
        </p:nvCxnSpPr>
        <p:spPr>
          <a:xfrm>
            <a:off x="2627744" y="2060848"/>
            <a:ext cx="7735456" cy="0"/>
          </a:xfrm>
          <a:prstGeom prst="line">
            <a:avLst/>
          </a:prstGeom>
          <a:ln w="15875">
            <a:solidFill>
              <a:srgbClr val="00CCFF"/>
            </a:solidFill>
            <a:prstDash val="lgDash"/>
          </a:ln>
        </p:spPr>
        <p:style>
          <a:lnRef idx="1">
            <a:schemeClr val="accent1"/>
          </a:lnRef>
          <a:fillRef idx="0">
            <a:schemeClr val="accent1"/>
          </a:fillRef>
          <a:effectRef idx="0">
            <a:schemeClr val="accent1"/>
          </a:effectRef>
          <a:fontRef idx="minor">
            <a:schemeClr val="tx1"/>
          </a:fontRef>
        </p:style>
      </p:cxnSp>
      <p:cxnSp>
        <p:nvCxnSpPr>
          <p:cNvPr id="18" name="Taisns savienotājs 17"/>
          <p:cNvCxnSpPr/>
          <p:nvPr/>
        </p:nvCxnSpPr>
        <p:spPr>
          <a:xfrm>
            <a:off x="1847529" y="3429000"/>
            <a:ext cx="8583205" cy="0"/>
          </a:xfrm>
          <a:prstGeom prst="line">
            <a:avLst/>
          </a:prstGeom>
          <a:ln w="15875">
            <a:solidFill>
              <a:srgbClr val="008000"/>
            </a:solidFill>
            <a:prstDash val="lgDash"/>
          </a:ln>
        </p:spPr>
        <p:style>
          <a:lnRef idx="1">
            <a:schemeClr val="accent1"/>
          </a:lnRef>
          <a:fillRef idx="0">
            <a:schemeClr val="accent1"/>
          </a:fillRef>
          <a:effectRef idx="0">
            <a:schemeClr val="accent1"/>
          </a:effectRef>
          <a:fontRef idx="minor">
            <a:schemeClr val="tx1"/>
          </a:fontRef>
        </p:style>
      </p:cxnSp>
      <p:pic>
        <p:nvPicPr>
          <p:cNvPr id="6" name="Attēls 5"/>
          <p:cNvPicPr>
            <a:picLocks noChangeAspect="1"/>
          </p:cNvPicPr>
          <p:nvPr/>
        </p:nvPicPr>
        <p:blipFill>
          <a:blip r:embed="rId4"/>
          <a:stretch>
            <a:fillRect/>
          </a:stretch>
        </p:blipFill>
        <p:spPr>
          <a:xfrm>
            <a:off x="1703562" y="1358703"/>
            <a:ext cx="789374" cy="881823"/>
          </a:xfrm>
          <a:prstGeom prst="rect">
            <a:avLst/>
          </a:prstGeom>
        </p:spPr>
      </p:pic>
      <p:pic>
        <p:nvPicPr>
          <p:cNvPr id="7" name="Attēls 6"/>
          <p:cNvPicPr>
            <a:picLocks noChangeAspect="1"/>
          </p:cNvPicPr>
          <p:nvPr/>
        </p:nvPicPr>
        <p:blipFill>
          <a:blip r:embed="rId5"/>
          <a:stretch>
            <a:fillRect/>
          </a:stretch>
        </p:blipFill>
        <p:spPr>
          <a:xfrm>
            <a:off x="1742539" y="2240525"/>
            <a:ext cx="764651" cy="832924"/>
          </a:xfrm>
          <a:prstGeom prst="rect">
            <a:avLst/>
          </a:prstGeom>
        </p:spPr>
      </p:pic>
      <p:pic>
        <p:nvPicPr>
          <p:cNvPr id="11" name="Attēls 10"/>
          <p:cNvPicPr>
            <a:picLocks noChangeAspect="1"/>
          </p:cNvPicPr>
          <p:nvPr/>
        </p:nvPicPr>
        <p:blipFill>
          <a:blip r:embed="rId6"/>
          <a:stretch>
            <a:fillRect/>
          </a:stretch>
        </p:blipFill>
        <p:spPr>
          <a:xfrm>
            <a:off x="1782429" y="3463281"/>
            <a:ext cx="755518" cy="868493"/>
          </a:xfrm>
          <a:prstGeom prst="rect">
            <a:avLst/>
          </a:prstGeom>
        </p:spPr>
      </p:pic>
      <p:cxnSp>
        <p:nvCxnSpPr>
          <p:cNvPr id="16" name="Taisns savienotājs 15"/>
          <p:cNvCxnSpPr/>
          <p:nvPr/>
        </p:nvCxnSpPr>
        <p:spPr>
          <a:xfrm>
            <a:off x="1847528" y="4581128"/>
            <a:ext cx="8583205" cy="0"/>
          </a:xfrm>
          <a:prstGeom prst="line">
            <a:avLst/>
          </a:prstGeom>
          <a:ln w="15875">
            <a:solidFill>
              <a:srgbClr val="008000"/>
            </a:solidFill>
            <a:prstDash val="lgDash"/>
          </a:ln>
        </p:spPr>
        <p:style>
          <a:lnRef idx="1">
            <a:schemeClr val="accent1"/>
          </a:lnRef>
          <a:fillRef idx="0">
            <a:schemeClr val="accent1"/>
          </a:fillRef>
          <a:effectRef idx="0">
            <a:schemeClr val="accent1"/>
          </a:effectRef>
          <a:fontRef idx="minor">
            <a:schemeClr val="tx1"/>
          </a:fontRef>
        </p:style>
      </p:cxnSp>
      <p:pic>
        <p:nvPicPr>
          <p:cNvPr id="12" name="Attēls 11"/>
          <p:cNvPicPr>
            <a:picLocks noChangeAspect="1"/>
          </p:cNvPicPr>
          <p:nvPr/>
        </p:nvPicPr>
        <p:blipFill>
          <a:blip r:embed="rId7"/>
          <a:stretch>
            <a:fillRect/>
          </a:stretch>
        </p:blipFill>
        <p:spPr>
          <a:xfrm>
            <a:off x="1782429" y="4619377"/>
            <a:ext cx="722442" cy="798488"/>
          </a:xfrm>
          <a:prstGeom prst="rect">
            <a:avLst/>
          </a:prstGeom>
        </p:spPr>
      </p:pic>
      <p:pic>
        <p:nvPicPr>
          <p:cNvPr id="13" name="Attēls 12"/>
          <p:cNvPicPr>
            <a:picLocks noChangeAspect="1"/>
          </p:cNvPicPr>
          <p:nvPr/>
        </p:nvPicPr>
        <p:blipFill>
          <a:blip r:embed="rId8"/>
          <a:stretch>
            <a:fillRect/>
          </a:stretch>
        </p:blipFill>
        <p:spPr>
          <a:xfrm>
            <a:off x="1761063" y="5349061"/>
            <a:ext cx="723400" cy="807366"/>
          </a:xfrm>
          <a:prstGeom prst="rect">
            <a:avLst/>
          </a:prstGeom>
        </p:spPr>
      </p:pic>
      <p:cxnSp>
        <p:nvCxnSpPr>
          <p:cNvPr id="20" name="Taisns savienotājs 19"/>
          <p:cNvCxnSpPr/>
          <p:nvPr/>
        </p:nvCxnSpPr>
        <p:spPr>
          <a:xfrm>
            <a:off x="2627745" y="4941168"/>
            <a:ext cx="7730981" cy="0"/>
          </a:xfrm>
          <a:prstGeom prst="line">
            <a:avLst/>
          </a:prstGeom>
          <a:ln w="15875">
            <a:solidFill>
              <a:srgbClr val="008000"/>
            </a:solidFill>
            <a:prstDash val="lgDash"/>
          </a:ln>
        </p:spPr>
        <p:style>
          <a:lnRef idx="1">
            <a:schemeClr val="accent1"/>
          </a:lnRef>
          <a:fillRef idx="0">
            <a:schemeClr val="accent1"/>
          </a:fillRef>
          <a:effectRef idx="0">
            <a:schemeClr val="accent1"/>
          </a:effectRef>
          <a:fontRef idx="minor">
            <a:schemeClr val="tx1"/>
          </a:fontRef>
        </p:style>
      </p:cxnSp>
      <p:cxnSp>
        <p:nvCxnSpPr>
          <p:cNvPr id="22" name="Taisns savienotājs 21"/>
          <p:cNvCxnSpPr/>
          <p:nvPr/>
        </p:nvCxnSpPr>
        <p:spPr>
          <a:xfrm flipV="1">
            <a:off x="2855641" y="6284194"/>
            <a:ext cx="7503085" cy="40407"/>
          </a:xfrm>
          <a:prstGeom prst="line">
            <a:avLst/>
          </a:prstGeom>
          <a:ln w="15875">
            <a:solidFill>
              <a:srgbClr val="008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697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p:cNvSpPr>
            <a:spLocks noGrp="1"/>
          </p:cNvSpPr>
          <p:nvPr>
            <p:ph type="sldNum" sz="quarter" idx="13"/>
          </p:nvPr>
        </p:nvSpPr>
        <p:spPr/>
        <p:txBody>
          <a:bodyPr/>
          <a:lstStyle/>
          <a:p>
            <a:pPr>
              <a:defRPr/>
            </a:pPr>
            <a:fld id="{17172D2A-A335-45D1-B5BB-8EEF06FA6A4E}" type="slidenum">
              <a:rPr lang="en-US" altLang="en-US" smtClean="0"/>
              <a:pPr>
                <a:defRPr/>
              </a:pPr>
              <a:t>16</a:t>
            </a:fld>
            <a:endParaRPr lang="en-US" altLang="en-US" dirty="0"/>
          </a:p>
        </p:txBody>
      </p:sp>
      <p:sp>
        <p:nvSpPr>
          <p:cNvPr id="5" name="Virsraksts 1"/>
          <p:cNvSpPr txBox="1">
            <a:spLocks/>
          </p:cNvSpPr>
          <p:nvPr/>
        </p:nvSpPr>
        <p:spPr>
          <a:xfrm>
            <a:off x="3170305" y="152636"/>
            <a:ext cx="7344816" cy="100811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2800" b="1" cap="all" dirty="0">
                <a:solidFill>
                  <a:srgbClr val="C00000"/>
                </a:solidFill>
                <a:ea typeface="Verdana" panose="020B0604030504040204" pitchFamily="34" charset="0"/>
                <a:cs typeface="Segoe UI Light" panose="020B0502040204020203" pitchFamily="34" charset="0"/>
              </a:rPr>
              <a:t>Situācijas analīze KLP Stratēģiskā plāna sagatavošanai </a:t>
            </a:r>
          </a:p>
        </p:txBody>
      </p:sp>
      <p:sp>
        <p:nvSpPr>
          <p:cNvPr id="10" name="Satura vietturis 2"/>
          <p:cNvSpPr txBox="1">
            <a:spLocks/>
          </p:cNvSpPr>
          <p:nvPr/>
        </p:nvSpPr>
        <p:spPr>
          <a:xfrm>
            <a:off x="2627744" y="1340768"/>
            <a:ext cx="7735456" cy="540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lv-LV" sz="2000" b="1" dirty="0">
                <a:latin typeface="Segoe UI Light" panose="020B0502040204020203" pitchFamily="34" charset="0"/>
                <a:cs typeface="Segoe UI Light" panose="020B0502040204020203" pitchFamily="34" charset="0"/>
              </a:rPr>
              <a:t>Lauksaimnieku ienākumi ir zemi uz nodarbināto, īpaši mazajās un vidējās saimniecībā, lopkopības nozarēs;</a:t>
            </a:r>
          </a:p>
          <a:p>
            <a:pPr algn="just"/>
            <a:r>
              <a:rPr lang="lv-LV" sz="2000" b="1" dirty="0">
                <a:latin typeface="Segoe UI Light" panose="020B0502040204020203" pitchFamily="34" charset="0"/>
                <a:cs typeface="Segoe UI Light" panose="020B0502040204020203" pitchFamily="34" charset="0"/>
              </a:rPr>
              <a:t>Ienākumi ir nestabili dēļ straujām cenu svārstībām un tirgus nestabilitātes;</a:t>
            </a:r>
          </a:p>
          <a:p>
            <a:pPr algn="just"/>
            <a:r>
              <a:rPr lang="lv-LV" sz="2000" dirty="0">
                <a:latin typeface="Segoe UI Light" panose="020B0502040204020203" pitchFamily="34" charset="0"/>
                <a:cs typeface="Segoe UI Light" panose="020B0502040204020203" pitchFamily="34" charset="0"/>
              </a:rPr>
              <a:t>Produktivitāte paaugstinās, taču joprojām zema;</a:t>
            </a:r>
          </a:p>
          <a:p>
            <a:pPr algn="just"/>
            <a:r>
              <a:rPr lang="lv-LV" sz="2000" dirty="0">
                <a:latin typeface="Segoe UI Light" panose="020B0502040204020203" pitchFamily="34" charset="0"/>
                <a:cs typeface="Segoe UI Light" panose="020B0502040204020203" pitchFamily="34" charset="0"/>
              </a:rPr>
              <a:t>Zema ir atbalsta atdeve;</a:t>
            </a:r>
          </a:p>
          <a:p>
            <a:pPr algn="just"/>
            <a:r>
              <a:rPr lang="lv-LV" sz="2000" b="1" dirty="0">
                <a:latin typeface="Segoe UI Light" panose="020B0502040204020203" pitchFamily="34" charset="0"/>
                <a:cs typeface="Segoe UI Light" panose="020B0502040204020203" pitchFamily="34" charset="0"/>
              </a:rPr>
              <a:t>Lielākā daļa saimniecību ir pašpatēriņa;</a:t>
            </a:r>
          </a:p>
          <a:p>
            <a:pPr algn="just"/>
            <a:r>
              <a:rPr lang="lv-LV" sz="2000" dirty="0">
                <a:latin typeface="Segoe UI Light" panose="020B0502040204020203" pitchFamily="34" charset="0"/>
                <a:cs typeface="Segoe UI Light" panose="020B0502040204020203" pitchFamily="34" charset="0"/>
              </a:rPr>
              <a:t>Izmaksas pieaug straujāk nekā izlaide;</a:t>
            </a:r>
          </a:p>
          <a:p>
            <a:pPr algn="just"/>
            <a:r>
              <a:rPr lang="lv-LV" sz="2000" dirty="0">
                <a:latin typeface="Segoe UI Light" panose="020B0502040204020203" pitchFamily="34" charset="0"/>
                <a:cs typeface="Segoe UI Light" panose="020B0502040204020203" pitchFamily="34" charset="0"/>
              </a:rPr>
              <a:t>Eksportā ir liels izejvielu īpatsvars;</a:t>
            </a:r>
          </a:p>
          <a:p>
            <a:pPr algn="just"/>
            <a:r>
              <a:rPr lang="lv-LV" sz="2000" dirty="0">
                <a:latin typeface="Segoe UI Light" panose="020B0502040204020203" pitchFamily="34" charset="0"/>
                <a:cs typeface="Segoe UI Light" panose="020B0502040204020203" pitchFamily="34" charset="0"/>
              </a:rPr>
              <a:t>Lauksaimnieku radītās pievienotās vērtības daļa pārtikas ķēdē samazinās;</a:t>
            </a:r>
          </a:p>
          <a:p>
            <a:pPr algn="just"/>
            <a:r>
              <a:rPr lang="lv-LV" sz="2000" dirty="0">
                <a:latin typeface="Segoe UI Light" panose="020B0502040204020203" pitchFamily="34" charset="0"/>
                <a:cs typeface="Segoe UI Light" panose="020B0502040204020203" pitchFamily="34" charset="0"/>
              </a:rPr>
              <a:t>Dārzeņu nozarē samazinās ražotāju izlaide, kuri darbojas ārpus ražotāju organizācijām;</a:t>
            </a:r>
          </a:p>
          <a:p>
            <a:pPr algn="just"/>
            <a:r>
              <a:rPr lang="lv-LV" sz="2000" dirty="0">
                <a:latin typeface="Segoe UI Light" panose="020B0502040204020203" pitchFamily="34" charset="0"/>
                <a:cs typeface="Segoe UI Light" panose="020B0502040204020203" pitchFamily="34" charset="0"/>
              </a:rPr>
              <a:t>Citās nozarēs neveidojas jauni un lēni paplašinās esošie atbilstīgie kooperatīvi, taču esošo izlaide pieaug</a:t>
            </a:r>
          </a:p>
          <a:p>
            <a:pPr algn="just"/>
            <a:endParaRPr lang="lv-LV" sz="2000" dirty="0">
              <a:latin typeface="Segoe UI Light" panose="020B0502040204020203" pitchFamily="34" charset="0"/>
              <a:cs typeface="Segoe UI Light" panose="020B0502040204020203" pitchFamily="34" charset="0"/>
            </a:endParaRPr>
          </a:p>
          <a:p>
            <a:pPr algn="just"/>
            <a:endParaRPr lang="lv-LV" sz="2000" dirty="0">
              <a:latin typeface="Segoe UI Light" panose="020B0502040204020203" pitchFamily="34" charset="0"/>
              <a:cs typeface="Segoe UI Light" panose="020B0502040204020203" pitchFamily="34" charset="0"/>
            </a:endParaRPr>
          </a:p>
        </p:txBody>
      </p:sp>
      <p:pic>
        <p:nvPicPr>
          <p:cNvPr id="15" name="Attēls 14"/>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25505" r="26316"/>
          <a:stretch/>
        </p:blipFill>
        <p:spPr>
          <a:xfrm rot="5400000">
            <a:off x="9584229" y="420202"/>
            <a:ext cx="1056446" cy="1096392"/>
          </a:xfrm>
          <a:prstGeom prst="rect">
            <a:avLst/>
          </a:prstGeom>
        </p:spPr>
      </p:pic>
      <p:pic>
        <p:nvPicPr>
          <p:cNvPr id="2" name="Attēls 1"/>
          <p:cNvPicPr>
            <a:picLocks noChangeAspect="1"/>
          </p:cNvPicPr>
          <p:nvPr/>
        </p:nvPicPr>
        <p:blipFill>
          <a:blip r:embed="rId3"/>
          <a:stretch>
            <a:fillRect/>
          </a:stretch>
        </p:blipFill>
        <p:spPr>
          <a:xfrm>
            <a:off x="1682954" y="1575808"/>
            <a:ext cx="944791" cy="1037583"/>
          </a:xfrm>
          <a:prstGeom prst="rect">
            <a:avLst/>
          </a:prstGeom>
        </p:spPr>
      </p:pic>
      <p:pic>
        <p:nvPicPr>
          <p:cNvPr id="3" name="Attēls 2"/>
          <p:cNvPicPr>
            <a:picLocks noChangeAspect="1"/>
          </p:cNvPicPr>
          <p:nvPr/>
        </p:nvPicPr>
        <p:blipFill>
          <a:blip r:embed="rId4"/>
          <a:stretch>
            <a:fillRect/>
          </a:stretch>
        </p:blipFill>
        <p:spPr>
          <a:xfrm>
            <a:off x="1700913" y="2848429"/>
            <a:ext cx="956663" cy="1070760"/>
          </a:xfrm>
          <a:prstGeom prst="rect">
            <a:avLst/>
          </a:prstGeom>
        </p:spPr>
      </p:pic>
      <p:pic>
        <p:nvPicPr>
          <p:cNvPr id="14" name="Attēls 13"/>
          <p:cNvPicPr>
            <a:picLocks noChangeAspect="1"/>
          </p:cNvPicPr>
          <p:nvPr/>
        </p:nvPicPr>
        <p:blipFill>
          <a:blip r:embed="rId5"/>
          <a:stretch>
            <a:fillRect/>
          </a:stretch>
        </p:blipFill>
        <p:spPr>
          <a:xfrm>
            <a:off x="1675005" y="4581129"/>
            <a:ext cx="960686" cy="1099163"/>
          </a:xfrm>
          <a:prstGeom prst="rect">
            <a:avLst/>
          </a:prstGeom>
        </p:spPr>
      </p:pic>
      <p:cxnSp>
        <p:nvCxnSpPr>
          <p:cNvPr id="17" name="Taisns savienotājs 16"/>
          <p:cNvCxnSpPr/>
          <p:nvPr/>
        </p:nvCxnSpPr>
        <p:spPr>
          <a:xfrm>
            <a:off x="1728286" y="2708920"/>
            <a:ext cx="8688195" cy="0"/>
          </a:xfrm>
          <a:prstGeom prst="line">
            <a:avLst/>
          </a:prstGeom>
          <a:ln w="15875">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 name="Taisns savienotājs 17"/>
          <p:cNvCxnSpPr/>
          <p:nvPr/>
        </p:nvCxnSpPr>
        <p:spPr>
          <a:xfrm>
            <a:off x="1703513" y="4509120"/>
            <a:ext cx="8688195" cy="0"/>
          </a:xfrm>
          <a:prstGeom prst="line">
            <a:avLst/>
          </a:prstGeom>
          <a:ln w="15875">
            <a:solidFill>
              <a:srgbClr val="993366"/>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344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6C669F-B08E-46FE-81F1-62A0F2D3DAB5}"/>
              </a:ext>
            </a:extLst>
          </p:cNvPr>
          <p:cNvSpPr txBox="1">
            <a:spLocks/>
          </p:cNvSpPr>
          <p:nvPr/>
        </p:nvSpPr>
        <p:spPr>
          <a:xfrm>
            <a:off x="3210768" y="73003"/>
            <a:ext cx="7586186" cy="692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900" b="1" cap="all" dirty="0">
                <a:solidFill>
                  <a:srgbClr val="C00000"/>
                </a:solidFill>
              </a:rPr>
              <a:t>Lauku saimniecību attīstība</a:t>
            </a:r>
          </a:p>
          <a:p>
            <a:pPr algn="ctr"/>
            <a:r>
              <a:rPr lang="lv-LV" sz="2900" b="1" dirty="0"/>
              <a:t>(pārejas periodā - 94 + </a:t>
            </a:r>
            <a:r>
              <a:rPr lang="lv-LV" sz="2900" b="1" dirty="0">
                <a:solidFill>
                  <a:srgbClr val="9900CC"/>
                </a:solidFill>
              </a:rPr>
              <a:t>ERI 61 milj. EUR) </a:t>
            </a:r>
          </a:p>
        </p:txBody>
      </p:sp>
      <p:sp>
        <p:nvSpPr>
          <p:cNvPr id="6" name="Taisnstūris ar noapaļotiem stūriem 72">
            <a:extLst>
              <a:ext uri="{FF2B5EF4-FFF2-40B4-BE49-F238E27FC236}">
                <a16:creationId xmlns:a16="http://schemas.microsoft.com/office/drawing/2014/main" id="{ED1B764B-EBC4-4D80-A428-90817D98FA47}"/>
              </a:ext>
            </a:extLst>
          </p:cNvPr>
          <p:cNvSpPr/>
          <p:nvPr/>
        </p:nvSpPr>
        <p:spPr>
          <a:xfrm>
            <a:off x="4071099" y="788762"/>
            <a:ext cx="6647919" cy="883704"/>
          </a:xfrm>
          <a:prstGeom prst="roundRect">
            <a:avLst/>
          </a:prstGeom>
          <a:solidFill>
            <a:srgbClr val="4472C4">
              <a:lumMod val="20000"/>
              <a:lumOff val="80000"/>
            </a:srgbClr>
          </a:solidFill>
          <a:ln w="12700" cap="flat" cmpd="sng" algn="ctr">
            <a:solidFill>
              <a:srgbClr val="002060"/>
            </a:solidFill>
            <a:prstDash val="solid"/>
            <a:miter lim="800000"/>
          </a:ln>
          <a:effectLst/>
        </p:spPr>
        <p:txBody>
          <a:bodyPr rtlCol="0" anchor="ctr"/>
          <a:lstStyle/>
          <a:p>
            <a:pPr algn="ctr">
              <a:tabLst>
                <a:tab pos="804863" algn="l"/>
              </a:tabLst>
              <a:defRPr/>
            </a:pPr>
            <a:r>
              <a:rPr lang="lv-LV" sz="2000" b="1" kern="0" dirty="0">
                <a:solidFill>
                  <a:prstClr val="black"/>
                </a:solidFill>
                <a:latin typeface="Calibri" panose="020F0502020204030204"/>
              </a:rPr>
              <a:t>Būvniecība, tehnikas/aprīkojuma iegāde</a:t>
            </a:r>
          </a:p>
          <a:p>
            <a:pPr algn="ctr">
              <a:defRPr/>
            </a:pPr>
            <a:r>
              <a:rPr lang="lv-LV" sz="1600" b="1" kern="0" dirty="0" err="1">
                <a:solidFill>
                  <a:srgbClr val="C00000"/>
                </a:solidFill>
                <a:latin typeface="Calibri" panose="020F0502020204030204"/>
              </a:rPr>
              <a:t>Max</a:t>
            </a:r>
            <a:r>
              <a:rPr lang="lv-LV" sz="1600" b="1" kern="0" dirty="0">
                <a:solidFill>
                  <a:srgbClr val="C00000"/>
                </a:solidFill>
                <a:latin typeface="Calibri" panose="020F0502020204030204"/>
              </a:rPr>
              <a:t> publiskais attiecināmo izmaksu atbalsts 1 000 000 EUR, būvniecībā var palielināt līdz 2 000 000 EUR, par summu, kas nomaksāta nodokļos</a:t>
            </a:r>
          </a:p>
        </p:txBody>
      </p:sp>
      <p:grpSp>
        <p:nvGrpSpPr>
          <p:cNvPr id="7" name="Grupa 2">
            <a:extLst>
              <a:ext uri="{FF2B5EF4-FFF2-40B4-BE49-F238E27FC236}">
                <a16:creationId xmlns:a16="http://schemas.microsoft.com/office/drawing/2014/main" id="{1619965A-BD39-4A57-9120-2E0F0B14CA43}"/>
              </a:ext>
            </a:extLst>
          </p:cNvPr>
          <p:cNvGrpSpPr/>
          <p:nvPr/>
        </p:nvGrpSpPr>
        <p:grpSpPr>
          <a:xfrm>
            <a:off x="2101169" y="2473784"/>
            <a:ext cx="3572465" cy="2436110"/>
            <a:chOff x="4515080" y="-241725"/>
            <a:chExt cx="4598673" cy="4158789"/>
          </a:xfrm>
        </p:grpSpPr>
        <p:sp>
          <p:nvSpPr>
            <p:cNvPr id="8" name="TextBox 7">
              <a:extLst>
                <a:ext uri="{FF2B5EF4-FFF2-40B4-BE49-F238E27FC236}">
                  <a16:creationId xmlns:a16="http://schemas.microsoft.com/office/drawing/2014/main" id="{244950ED-3C5E-4DD2-A149-BDFFCC7FD2CD}"/>
                </a:ext>
              </a:extLst>
            </p:cNvPr>
            <p:cNvSpPr txBox="1"/>
            <p:nvPr/>
          </p:nvSpPr>
          <p:spPr>
            <a:xfrm>
              <a:off x="4515080" y="-241725"/>
              <a:ext cx="4585498" cy="1367577"/>
            </a:xfrm>
            <a:prstGeom prst="rect">
              <a:avLst/>
            </a:prstGeom>
            <a:solidFill>
              <a:srgbClr val="ED7D31">
                <a:lumMod val="40000"/>
                <a:lumOff val="60000"/>
              </a:srgbClr>
            </a:solidFill>
            <a:ln>
              <a:solidFill>
                <a:srgbClr val="ED7D31">
                  <a:lumMod val="40000"/>
                  <a:lumOff val="60000"/>
                </a:srgbClr>
              </a:solidFill>
            </a:ln>
            <a:effectLst/>
          </p:spPr>
          <p:txBody>
            <a:bodyPr spcFirstLastPara="0" vert="horz" wrap="square" lIns="38100" tIns="25400" rIns="38100" bIns="25400" numCol="1" spcCol="1270" anchor="ctr" anchorCtr="0">
              <a:noAutofit/>
            </a:bodyPr>
            <a:lstStyle/>
            <a:p>
              <a:pPr algn="ctr" defTabSz="889018">
                <a:spcBef>
                  <a:spcPct val="0"/>
                </a:spcBef>
                <a:defRPr/>
              </a:pPr>
              <a:r>
                <a:rPr lang="lv-LV" sz="1714" b="1" kern="0" dirty="0">
                  <a:solidFill>
                    <a:prstClr val="black"/>
                  </a:solidFill>
                  <a:latin typeface="Calibri" panose="020F0502020204030204"/>
                </a:rPr>
                <a:t>Apgrozījums</a:t>
              </a:r>
              <a:r>
                <a:rPr lang="lv-LV" sz="1714" b="1" kern="0" dirty="0">
                  <a:solidFill>
                    <a:prstClr val="black">
                      <a:hueOff val="0"/>
                      <a:satOff val="0"/>
                      <a:lumOff val="0"/>
                      <a:alphaOff val="0"/>
                    </a:prstClr>
                  </a:solidFill>
                  <a:latin typeface="Calibri" panose="020F0502020204030204"/>
                </a:rPr>
                <a:t> 70 001 – 350 000 EUR </a:t>
              </a:r>
            </a:p>
            <a:p>
              <a:pPr algn="ctr" defTabSz="889018">
                <a:spcBef>
                  <a:spcPct val="0"/>
                </a:spcBef>
                <a:defRPr/>
              </a:pPr>
              <a:r>
                <a:rPr lang="lv-LV" sz="1714" kern="0" dirty="0">
                  <a:solidFill>
                    <a:prstClr val="black"/>
                  </a:solidFill>
                  <a:latin typeface="Calibri" panose="020F0502020204030204"/>
                </a:rPr>
                <a:t> (</a:t>
              </a:r>
              <a:r>
                <a:rPr lang="lv-LV" sz="1714" kern="0" dirty="0" err="1">
                  <a:solidFill>
                    <a:prstClr val="black"/>
                  </a:solidFill>
                  <a:latin typeface="Calibri" panose="020F0502020204030204"/>
                </a:rPr>
                <a:t>saimniec.skaits</a:t>
              </a:r>
              <a:r>
                <a:rPr lang="lv-LV" sz="1714" kern="0" dirty="0">
                  <a:solidFill>
                    <a:prstClr val="black"/>
                  </a:solidFill>
                  <a:latin typeface="Calibri" panose="020F0502020204030204"/>
                </a:rPr>
                <a:t> ~1 190 )</a:t>
              </a:r>
            </a:p>
            <a:p>
              <a:pPr algn="ctr" defTabSz="889018">
                <a:spcBef>
                  <a:spcPct val="0"/>
                </a:spcBef>
                <a:defRPr/>
              </a:pPr>
              <a:r>
                <a:rPr lang="lv-LV" sz="1714" b="1" kern="0" dirty="0">
                  <a:solidFill>
                    <a:prstClr val="black"/>
                  </a:solidFill>
                  <a:latin typeface="Calibri" panose="020F0502020204030204"/>
                </a:rPr>
                <a:t>(35 milj. + </a:t>
              </a:r>
              <a:r>
                <a:rPr lang="lv-LV" sz="1714" b="1" kern="0" dirty="0">
                  <a:solidFill>
                    <a:srgbClr val="9900CC"/>
                  </a:solidFill>
                  <a:latin typeface="Calibri" panose="020F0502020204030204"/>
                </a:rPr>
                <a:t>ERI 10 milj. EUR</a:t>
              </a:r>
              <a:r>
                <a:rPr lang="lv-LV" sz="1714" b="1" kern="0" dirty="0">
                  <a:solidFill>
                    <a:prstClr val="black"/>
                  </a:solidFill>
                  <a:latin typeface="Calibri" panose="020F0502020204030204"/>
                </a:rPr>
                <a:t>)</a:t>
              </a:r>
              <a:endParaRPr lang="lv-LV" sz="1714" b="1" kern="0" dirty="0">
                <a:solidFill>
                  <a:srgbClr val="C00000"/>
                </a:solidFill>
                <a:latin typeface="Calibri" panose="020F0502020204030204"/>
              </a:endParaRPr>
            </a:p>
          </p:txBody>
        </p:sp>
        <p:grpSp>
          <p:nvGrpSpPr>
            <p:cNvPr id="9" name="Grupa 1">
              <a:extLst>
                <a:ext uri="{FF2B5EF4-FFF2-40B4-BE49-F238E27FC236}">
                  <a16:creationId xmlns:a16="http://schemas.microsoft.com/office/drawing/2014/main" id="{BA669CCC-A6D9-4A64-993F-23F17D5AFF59}"/>
                </a:ext>
              </a:extLst>
            </p:cNvPr>
            <p:cNvGrpSpPr/>
            <p:nvPr/>
          </p:nvGrpSpPr>
          <p:grpSpPr>
            <a:xfrm>
              <a:off x="4515080" y="1247867"/>
              <a:ext cx="4598673" cy="2669197"/>
              <a:chOff x="4515080" y="1247867"/>
              <a:chExt cx="4598673" cy="2669197"/>
            </a:xfrm>
          </p:grpSpPr>
          <p:sp>
            <p:nvSpPr>
              <p:cNvPr id="10" name="TextBox 9">
                <a:extLst>
                  <a:ext uri="{FF2B5EF4-FFF2-40B4-BE49-F238E27FC236}">
                    <a16:creationId xmlns:a16="http://schemas.microsoft.com/office/drawing/2014/main" id="{AE19E7CB-7DB8-4B85-98A5-09B44B35D576}"/>
                  </a:ext>
                </a:extLst>
              </p:cNvPr>
              <p:cNvSpPr txBox="1"/>
              <p:nvPr/>
            </p:nvSpPr>
            <p:spPr>
              <a:xfrm>
                <a:off x="4528255" y="2774743"/>
                <a:ext cx="4585498" cy="1142321"/>
              </a:xfrm>
              <a:prstGeom prst="rect">
                <a:avLst/>
              </a:prstGeom>
              <a:solidFill>
                <a:srgbClr val="ED7D31">
                  <a:lumMod val="40000"/>
                  <a:lumOff val="60000"/>
                </a:srgbClr>
              </a:solidFill>
              <a:ln>
                <a:noFill/>
              </a:ln>
              <a:effectLst/>
            </p:spPr>
            <p:txBody>
              <a:bodyPr spcFirstLastPara="0" vert="horz" wrap="square" lIns="38100" tIns="25400" rIns="38100" bIns="25400" numCol="1" spcCol="1270" anchor="ctr" anchorCtr="0">
                <a:noAutofit/>
              </a:bodyPr>
              <a:lstStyle/>
              <a:p>
                <a:pPr algn="ctr" defTabSz="889018">
                  <a:lnSpc>
                    <a:spcPct val="90000"/>
                  </a:lnSpc>
                  <a:spcBef>
                    <a:spcPct val="0"/>
                  </a:spcBef>
                  <a:spcAft>
                    <a:spcPct val="35000"/>
                  </a:spcAft>
                  <a:defRPr/>
                </a:pPr>
                <a:r>
                  <a:rPr lang="lv-LV" sz="1714" b="1" kern="0" dirty="0">
                    <a:solidFill>
                      <a:prstClr val="black">
                        <a:hueOff val="0"/>
                        <a:satOff val="0"/>
                        <a:lumOff val="0"/>
                        <a:alphaOff val="0"/>
                      </a:prstClr>
                    </a:solidFill>
                    <a:latin typeface="Calibri" panose="020F0502020204030204"/>
                  </a:rPr>
                  <a:t>Atzītās kooperatīvās sabiedrības</a:t>
                </a:r>
              </a:p>
              <a:p>
                <a:pPr algn="ctr" defTabSz="889018">
                  <a:lnSpc>
                    <a:spcPct val="90000"/>
                  </a:lnSpc>
                  <a:spcBef>
                    <a:spcPct val="0"/>
                  </a:spcBef>
                  <a:spcAft>
                    <a:spcPct val="35000"/>
                  </a:spcAft>
                  <a:defRPr/>
                </a:pPr>
                <a:r>
                  <a:rPr lang="lv-LV" sz="1714" b="1" kern="0" dirty="0">
                    <a:solidFill>
                      <a:prstClr val="black">
                        <a:hueOff val="0"/>
                        <a:satOff val="0"/>
                        <a:lumOff val="0"/>
                        <a:alphaOff val="0"/>
                      </a:prstClr>
                    </a:solidFill>
                    <a:latin typeface="Calibri" panose="020F0502020204030204"/>
                  </a:rPr>
                  <a:t>(10 milj. EUR)</a:t>
                </a:r>
                <a:endParaRPr lang="lv-LV" sz="1714" b="1" kern="0" dirty="0">
                  <a:solidFill>
                    <a:srgbClr val="C00000"/>
                  </a:solidFill>
                  <a:latin typeface="Calibri" panose="020F0502020204030204"/>
                </a:endParaRPr>
              </a:p>
            </p:txBody>
          </p:sp>
          <p:sp>
            <p:nvSpPr>
              <p:cNvPr id="11" name="Taisnstūris ar noapaļotiem stūriem 93">
                <a:extLst>
                  <a:ext uri="{FF2B5EF4-FFF2-40B4-BE49-F238E27FC236}">
                    <a16:creationId xmlns:a16="http://schemas.microsoft.com/office/drawing/2014/main" id="{5D2B6224-3385-4F46-8E8A-E7EB30BCA890}"/>
                  </a:ext>
                </a:extLst>
              </p:cNvPr>
              <p:cNvSpPr/>
              <p:nvPr/>
            </p:nvSpPr>
            <p:spPr>
              <a:xfrm>
                <a:off x="4515080" y="1247867"/>
                <a:ext cx="4585498" cy="1417009"/>
              </a:xfrm>
              <a:prstGeom prst="rect">
                <a:avLst/>
              </a:prstGeom>
              <a:solidFill>
                <a:srgbClr val="ED7D31">
                  <a:lumMod val="40000"/>
                  <a:lumOff val="60000"/>
                </a:srgbClr>
              </a:solidFill>
              <a:ln w="12700" cap="flat" cmpd="sng" algn="ctr">
                <a:solidFill>
                  <a:srgbClr val="ED7D31">
                    <a:lumMod val="40000"/>
                    <a:lumOff val="60000"/>
                  </a:srgbClr>
                </a:solidFill>
                <a:prstDash val="solid"/>
                <a:miter lim="800000"/>
              </a:ln>
              <a:effectLst/>
            </p:spPr>
            <p:txBody>
              <a:bodyPr anchor="ctr"/>
              <a:lstStyle/>
              <a:p>
                <a:pPr algn="ctr">
                  <a:defRPr/>
                </a:pPr>
                <a:r>
                  <a:rPr lang="lv-LV" sz="1714" b="1" kern="0" dirty="0">
                    <a:solidFill>
                      <a:prstClr val="black"/>
                    </a:solidFill>
                    <a:latin typeface="Calibri" panose="020F0502020204030204"/>
                  </a:rPr>
                  <a:t>Apgrozījums</a:t>
                </a:r>
                <a:r>
                  <a:rPr lang="lv-LV" sz="1714" b="1" kern="0" dirty="0">
                    <a:solidFill>
                      <a:prstClr val="black">
                        <a:hueOff val="0"/>
                        <a:satOff val="0"/>
                        <a:lumOff val="0"/>
                        <a:alphaOff val="0"/>
                      </a:prstClr>
                    </a:solidFill>
                    <a:latin typeface="Calibri" panose="020F0502020204030204"/>
                  </a:rPr>
                  <a:t> virs 350 001 EUR </a:t>
                </a:r>
              </a:p>
              <a:p>
                <a:pPr algn="ctr">
                  <a:defRPr/>
                </a:pPr>
                <a:r>
                  <a:rPr lang="lv-LV" sz="1714" b="1" kern="0" dirty="0">
                    <a:solidFill>
                      <a:prstClr val="black"/>
                    </a:solidFill>
                    <a:latin typeface="Calibri" panose="020F0502020204030204"/>
                  </a:rPr>
                  <a:t>(</a:t>
                </a:r>
                <a:r>
                  <a:rPr lang="lv-LV" sz="1714" b="1" kern="0" dirty="0" err="1">
                    <a:solidFill>
                      <a:prstClr val="black"/>
                    </a:solidFill>
                    <a:latin typeface="Calibri" panose="020F0502020204030204"/>
                  </a:rPr>
                  <a:t>saimniec.skaits</a:t>
                </a:r>
                <a:r>
                  <a:rPr lang="lv-LV" sz="1714" b="1" kern="0" dirty="0">
                    <a:solidFill>
                      <a:prstClr val="black"/>
                    </a:solidFill>
                    <a:latin typeface="Calibri" panose="020F0502020204030204"/>
                  </a:rPr>
                  <a:t> ~740)</a:t>
                </a:r>
              </a:p>
              <a:p>
                <a:pPr algn="ctr">
                  <a:defRPr/>
                </a:pPr>
                <a:r>
                  <a:rPr lang="lv-LV" sz="1714" b="1" kern="0" dirty="0">
                    <a:solidFill>
                      <a:prstClr val="black"/>
                    </a:solidFill>
                    <a:latin typeface="Calibri" panose="020F0502020204030204"/>
                  </a:rPr>
                  <a:t>(24 milj. + </a:t>
                </a:r>
                <a:r>
                  <a:rPr lang="lv-LV" sz="1714" b="1" kern="0" dirty="0">
                    <a:solidFill>
                      <a:srgbClr val="9900CC"/>
                    </a:solidFill>
                    <a:latin typeface="Calibri" panose="020F0502020204030204"/>
                  </a:rPr>
                  <a:t>ERI 51 milj. EUR</a:t>
                </a:r>
                <a:r>
                  <a:rPr lang="lv-LV" sz="1714" b="1" kern="0" dirty="0">
                    <a:solidFill>
                      <a:prstClr val="black"/>
                    </a:solidFill>
                    <a:latin typeface="Calibri" panose="020F0502020204030204"/>
                  </a:rPr>
                  <a:t>)</a:t>
                </a:r>
                <a:endParaRPr lang="lv-LV" sz="1714" b="1" kern="0" dirty="0">
                  <a:solidFill>
                    <a:srgbClr val="C00000"/>
                  </a:solidFill>
                  <a:latin typeface="Calibri" panose="020F0502020204030204"/>
                </a:endParaRPr>
              </a:p>
            </p:txBody>
          </p:sp>
        </p:grpSp>
      </p:grpSp>
      <p:sp>
        <p:nvSpPr>
          <p:cNvPr id="12" name="Rectangle 11">
            <a:extLst>
              <a:ext uri="{FF2B5EF4-FFF2-40B4-BE49-F238E27FC236}">
                <a16:creationId xmlns:a16="http://schemas.microsoft.com/office/drawing/2014/main" id="{D3CEE72F-E42C-496E-A972-45A091B4928F}"/>
              </a:ext>
            </a:extLst>
          </p:cNvPr>
          <p:cNvSpPr/>
          <p:nvPr/>
        </p:nvSpPr>
        <p:spPr>
          <a:xfrm>
            <a:off x="6325805" y="1712529"/>
            <a:ext cx="2934944" cy="1031873"/>
          </a:xfrm>
          <a:prstGeom prst="rect">
            <a:avLst/>
          </a:prstGeom>
          <a:solidFill>
            <a:srgbClr val="70AD47">
              <a:lumMod val="20000"/>
              <a:lumOff val="80000"/>
            </a:srgbClr>
          </a:solidFill>
          <a:ln w="19050" cap="flat" cmpd="sng" algn="ctr">
            <a:solidFill>
              <a:sysClr val="window" lastClr="FFFFFF"/>
            </a:solidFill>
            <a:prstDash val="solid"/>
            <a:miter lim="800000"/>
          </a:ln>
          <a:effectLst/>
        </p:spPr>
        <p:txBody>
          <a:bodyPr rtlCol="0" anchor="ctr"/>
          <a:lstStyle/>
          <a:p>
            <a:pPr algn="ctr">
              <a:defRPr/>
            </a:pPr>
            <a:r>
              <a:rPr lang="lv-LV" sz="2000" b="1" kern="0" dirty="0">
                <a:solidFill>
                  <a:prstClr val="black"/>
                </a:solidFill>
                <a:latin typeface="Calibri" panose="020F0502020204030204"/>
              </a:rPr>
              <a:t>Tiek saglabāts reģionalizācijas princips </a:t>
            </a:r>
          </a:p>
        </p:txBody>
      </p:sp>
      <p:sp>
        <p:nvSpPr>
          <p:cNvPr id="13" name="TextBox 12">
            <a:extLst>
              <a:ext uri="{FF2B5EF4-FFF2-40B4-BE49-F238E27FC236}">
                <a16:creationId xmlns:a16="http://schemas.microsoft.com/office/drawing/2014/main" id="{F0983A75-1A6B-4EF9-B3A9-A593ED467242}"/>
              </a:ext>
            </a:extLst>
          </p:cNvPr>
          <p:cNvSpPr txBox="1"/>
          <p:nvPr/>
        </p:nvSpPr>
        <p:spPr>
          <a:xfrm>
            <a:off x="2090933" y="1659139"/>
            <a:ext cx="3582700" cy="736833"/>
          </a:xfrm>
          <a:prstGeom prst="rect">
            <a:avLst/>
          </a:prstGeom>
          <a:solidFill>
            <a:srgbClr val="ED7D31">
              <a:lumMod val="40000"/>
              <a:lumOff val="60000"/>
            </a:srgbClr>
          </a:solidFill>
          <a:ln>
            <a:solidFill>
              <a:srgbClr val="ED7D31">
                <a:lumMod val="40000"/>
                <a:lumOff val="60000"/>
              </a:srgbClr>
            </a:solidFill>
          </a:ln>
          <a:effectLst/>
        </p:spPr>
        <p:txBody>
          <a:bodyPr spcFirstLastPara="0" vert="horz" wrap="square" lIns="38100" tIns="25400" rIns="38100" bIns="25400" numCol="1" spcCol="1270" anchor="ctr" anchorCtr="0">
            <a:noAutofit/>
          </a:bodyPr>
          <a:lstStyle/>
          <a:p>
            <a:pPr algn="ctr" defTabSz="889018">
              <a:spcBef>
                <a:spcPct val="0"/>
              </a:spcBef>
              <a:defRPr/>
            </a:pPr>
            <a:r>
              <a:rPr lang="lv-LV" sz="1714" b="1" kern="0" dirty="0">
                <a:solidFill>
                  <a:prstClr val="black"/>
                </a:solidFill>
                <a:latin typeface="Calibri" panose="020F0502020204030204"/>
              </a:rPr>
              <a:t>Apgrozījums</a:t>
            </a:r>
            <a:r>
              <a:rPr lang="lv-LV" sz="1714" b="1" kern="0" dirty="0">
                <a:solidFill>
                  <a:prstClr val="black">
                    <a:hueOff val="0"/>
                    <a:satOff val="0"/>
                    <a:lumOff val="0"/>
                    <a:alphaOff val="0"/>
                  </a:prstClr>
                </a:solidFill>
                <a:latin typeface="Calibri" panose="020F0502020204030204"/>
              </a:rPr>
              <a:t> 15 000 līdz 70 000 EUR </a:t>
            </a:r>
          </a:p>
          <a:p>
            <a:pPr algn="ctr" defTabSz="889018">
              <a:spcBef>
                <a:spcPct val="0"/>
              </a:spcBef>
              <a:defRPr/>
            </a:pPr>
            <a:r>
              <a:rPr lang="lv-LV" sz="1714" b="1" kern="0" dirty="0">
                <a:solidFill>
                  <a:prstClr val="black"/>
                </a:solidFill>
                <a:latin typeface="Calibri" panose="020F0502020204030204"/>
              </a:rPr>
              <a:t>(</a:t>
            </a:r>
            <a:r>
              <a:rPr lang="lv-LV" sz="1714" b="1" kern="0" dirty="0" err="1">
                <a:solidFill>
                  <a:prstClr val="black"/>
                </a:solidFill>
                <a:latin typeface="Calibri" panose="020F0502020204030204"/>
              </a:rPr>
              <a:t>saimniec.skaits</a:t>
            </a:r>
            <a:r>
              <a:rPr lang="lv-LV" sz="1714" b="1" kern="0" dirty="0">
                <a:solidFill>
                  <a:prstClr val="black"/>
                </a:solidFill>
                <a:latin typeface="Calibri" panose="020F0502020204030204"/>
              </a:rPr>
              <a:t> ~10 000)</a:t>
            </a:r>
          </a:p>
          <a:p>
            <a:pPr algn="ctr" defTabSz="889018">
              <a:spcBef>
                <a:spcPct val="0"/>
              </a:spcBef>
              <a:defRPr/>
            </a:pPr>
            <a:r>
              <a:rPr lang="lv-LV" sz="1714" b="1" kern="0" dirty="0">
                <a:solidFill>
                  <a:prstClr val="black"/>
                </a:solidFill>
                <a:latin typeface="Calibri" panose="020F0502020204030204"/>
              </a:rPr>
              <a:t>(25 milj. EUR)</a:t>
            </a:r>
            <a:endParaRPr lang="lv-LV" sz="1714" b="1" kern="0" dirty="0">
              <a:solidFill>
                <a:srgbClr val="C00000"/>
              </a:solidFill>
              <a:effectLst>
                <a:outerShdw blurRad="38100" dist="38100" dir="2700000" algn="tl">
                  <a:srgbClr val="000000">
                    <a:alpha val="43137"/>
                  </a:srgbClr>
                </a:outerShdw>
              </a:effectLst>
              <a:latin typeface="Calibri" panose="020F0502020204030204"/>
            </a:endParaRPr>
          </a:p>
        </p:txBody>
      </p:sp>
      <p:sp>
        <p:nvSpPr>
          <p:cNvPr id="14" name="TextBox 13">
            <a:extLst>
              <a:ext uri="{FF2B5EF4-FFF2-40B4-BE49-F238E27FC236}">
                <a16:creationId xmlns:a16="http://schemas.microsoft.com/office/drawing/2014/main" id="{E96D0739-68F8-4E9C-9704-D1828DA8E1F8}"/>
              </a:ext>
            </a:extLst>
          </p:cNvPr>
          <p:cNvSpPr txBox="1"/>
          <p:nvPr/>
        </p:nvSpPr>
        <p:spPr>
          <a:xfrm>
            <a:off x="6165906" y="4237594"/>
            <a:ext cx="3995048" cy="1147494"/>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wrap="square" rtlCol="0">
            <a:spAutoFit/>
          </a:bodyPr>
          <a:lstStyle/>
          <a:p>
            <a:pPr>
              <a:defRPr/>
            </a:pPr>
            <a:r>
              <a:rPr lang="lv-LV" sz="1714" b="1" kern="0" dirty="0">
                <a:solidFill>
                  <a:prstClr val="black"/>
                </a:solidFill>
                <a:latin typeface="Calibri" panose="020F0502020204030204"/>
              </a:rPr>
              <a:t>100% </a:t>
            </a:r>
            <a:r>
              <a:rPr lang="lv-LV" sz="1714" kern="0" dirty="0">
                <a:solidFill>
                  <a:prstClr val="black"/>
                </a:solidFill>
                <a:latin typeface="Calibri" panose="020F0502020204030204"/>
              </a:rPr>
              <a:t>Klimata un energoefektivitātes pasākumi un finanšu instrumenti saimniecībām ar apgrozījumu </a:t>
            </a:r>
            <a:r>
              <a:rPr lang="lv-LV" sz="1714" b="1" kern="0" dirty="0">
                <a:solidFill>
                  <a:prstClr val="black"/>
                </a:solidFill>
                <a:latin typeface="Calibri" panose="020F0502020204030204"/>
              </a:rPr>
              <a:t>virs 500 000 EUR, pārējām vismaz 30%</a:t>
            </a:r>
          </a:p>
        </p:txBody>
      </p:sp>
      <p:sp>
        <p:nvSpPr>
          <p:cNvPr id="16" name="Labā figūriekava 11">
            <a:extLst>
              <a:ext uri="{FF2B5EF4-FFF2-40B4-BE49-F238E27FC236}">
                <a16:creationId xmlns:a16="http://schemas.microsoft.com/office/drawing/2014/main" id="{CACB7CB4-76E5-46E5-9545-FE22E5FCFB64}"/>
              </a:ext>
            </a:extLst>
          </p:cNvPr>
          <p:cNvSpPr/>
          <p:nvPr/>
        </p:nvSpPr>
        <p:spPr>
          <a:xfrm>
            <a:off x="5755377" y="1679654"/>
            <a:ext cx="431912" cy="2109331"/>
          </a:xfrm>
          <a:prstGeom prst="rightBrace">
            <a:avLst>
              <a:gd name="adj1" fmla="val 49755"/>
              <a:gd name="adj2" fmla="val 50000"/>
            </a:avLst>
          </a:prstGeom>
          <a:noFill/>
          <a:ln w="6350" cap="flat" cmpd="sng" algn="ctr">
            <a:solidFill>
              <a:srgbClr val="4472C4"/>
            </a:solidFill>
            <a:prstDash val="solid"/>
            <a:miter lim="800000"/>
          </a:ln>
          <a:effectLst/>
        </p:spPr>
        <p:txBody>
          <a:bodyPr rtlCol="0" anchor="ctr"/>
          <a:lstStyle/>
          <a:p>
            <a:pPr algn="ctr">
              <a:defRPr/>
            </a:pPr>
            <a:endParaRPr lang="lv-LV" sz="1286" kern="0">
              <a:solidFill>
                <a:prstClr val="black"/>
              </a:solidFill>
              <a:latin typeface="Calibri" panose="020F0502020204030204"/>
            </a:endParaRPr>
          </a:p>
        </p:txBody>
      </p:sp>
      <p:sp>
        <p:nvSpPr>
          <p:cNvPr id="17" name="Oval 16">
            <a:extLst>
              <a:ext uri="{FF2B5EF4-FFF2-40B4-BE49-F238E27FC236}">
                <a16:creationId xmlns:a16="http://schemas.microsoft.com/office/drawing/2014/main" id="{1AA6F917-9EC6-4B3C-BC96-2D95E831B898}"/>
              </a:ext>
            </a:extLst>
          </p:cNvPr>
          <p:cNvSpPr/>
          <p:nvPr/>
        </p:nvSpPr>
        <p:spPr>
          <a:xfrm>
            <a:off x="9116484" y="1602593"/>
            <a:ext cx="1562470" cy="1256703"/>
          </a:xfrm>
          <a:prstGeom prst="ellipse">
            <a:avLst/>
          </a:prstGeom>
          <a:solidFill>
            <a:srgbClr val="FFC000">
              <a:lumMod val="40000"/>
              <a:lumOff val="60000"/>
            </a:srgbClr>
          </a:solidFill>
          <a:ln w="12700" cap="flat" cmpd="sng" algn="ctr">
            <a:solidFill>
              <a:srgbClr val="4472C4">
                <a:shade val="50000"/>
              </a:srgbClr>
            </a:solidFill>
            <a:prstDash val="solid"/>
            <a:miter lim="800000"/>
          </a:ln>
          <a:effectLst/>
        </p:spPr>
        <p:txBody>
          <a:bodyPr rtlCol="0" anchor="ctr"/>
          <a:lstStyle/>
          <a:p>
            <a:pPr algn="ctr">
              <a:defRPr/>
            </a:pPr>
            <a:r>
              <a:rPr lang="lv-LV" sz="1400" kern="0" dirty="0" err="1">
                <a:solidFill>
                  <a:prstClr val="black"/>
                </a:solidFill>
                <a:latin typeface="Calibri" panose="020F0502020204030204"/>
              </a:rPr>
              <a:t>Max</a:t>
            </a:r>
            <a:r>
              <a:rPr lang="lv-LV" sz="1400" kern="0" dirty="0">
                <a:solidFill>
                  <a:prstClr val="black"/>
                </a:solidFill>
                <a:latin typeface="Calibri" panose="020F0502020204030204"/>
              </a:rPr>
              <a:t> publiskais finansējums =  </a:t>
            </a:r>
          </a:p>
          <a:p>
            <a:pPr algn="ctr">
              <a:defRPr/>
            </a:pPr>
            <a:r>
              <a:rPr lang="lv-LV" sz="1400" kern="0" dirty="0">
                <a:solidFill>
                  <a:prstClr val="black"/>
                </a:solidFill>
                <a:latin typeface="Calibri" panose="020F0502020204030204"/>
              </a:rPr>
              <a:t>apgrozījums x2</a:t>
            </a:r>
            <a:endParaRPr lang="lv-LV" sz="1714" kern="0" dirty="0">
              <a:solidFill>
                <a:prstClr val="black"/>
              </a:solidFill>
              <a:latin typeface="Calibri" panose="020F0502020204030204"/>
            </a:endParaRPr>
          </a:p>
        </p:txBody>
      </p:sp>
      <p:sp>
        <p:nvSpPr>
          <p:cNvPr id="18" name="TextBox 17">
            <a:extLst>
              <a:ext uri="{FF2B5EF4-FFF2-40B4-BE49-F238E27FC236}">
                <a16:creationId xmlns:a16="http://schemas.microsoft.com/office/drawing/2014/main" id="{C0520192-CB41-47EC-A2E4-4E3A3CB2B158}"/>
              </a:ext>
            </a:extLst>
          </p:cNvPr>
          <p:cNvSpPr txBox="1"/>
          <p:nvPr/>
        </p:nvSpPr>
        <p:spPr>
          <a:xfrm>
            <a:off x="6156010" y="2922583"/>
            <a:ext cx="4014840" cy="1147494"/>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wrap="square" rtlCol="0">
            <a:spAutoFit/>
          </a:bodyPr>
          <a:lstStyle/>
          <a:p>
            <a:pPr>
              <a:defRPr/>
            </a:pPr>
            <a:r>
              <a:rPr lang="lv-LV" sz="1714" b="1" kern="0" dirty="0">
                <a:solidFill>
                  <a:prstClr val="black"/>
                </a:solidFill>
                <a:latin typeface="Calibri" panose="020F0502020204030204"/>
              </a:rPr>
              <a:t>30% </a:t>
            </a:r>
            <a:r>
              <a:rPr lang="lv-LV" sz="1714" kern="0" dirty="0">
                <a:solidFill>
                  <a:prstClr val="black"/>
                </a:solidFill>
                <a:latin typeface="Calibri" panose="020F0502020204030204"/>
              </a:rPr>
              <a:t>Klimata un energoefektivitātes pasākumi un finanšu instrumenti saimniecībām ar apgrozījumu l</a:t>
            </a:r>
            <a:r>
              <a:rPr lang="lv-LV" sz="1714" b="1" kern="0" dirty="0">
                <a:solidFill>
                  <a:prstClr val="black"/>
                </a:solidFill>
                <a:latin typeface="Calibri" panose="020F0502020204030204"/>
              </a:rPr>
              <a:t>īdz 500 000 EUR</a:t>
            </a:r>
          </a:p>
        </p:txBody>
      </p:sp>
      <p:cxnSp>
        <p:nvCxnSpPr>
          <p:cNvPr id="19" name="Taisns bultveida savienotājs 5">
            <a:extLst>
              <a:ext uri="{FF2B5EF4-FFF2-40B4-BE49-F238E27FC236}">
                <a16:creationId xmlns:a16="http://schemas.microsoft.com/office/drawing/2014/main" id="{8C6C2808-F72C-458D-8892-6006B288650A}"/>
              </a:ext>
            </a:extLst>
          </p:cNvPr>
          <p:cNvCxnSpPr>
            <a:cxnSpLocks/>
            <a:stCxn id="18" idx="1"/>
            <a:endCxn id="8" idx="3"/>
          </p:cNvCxnSpPr>
          <p:nvPr/>
        </p:nvCxnSpPr>
        <p:spPr>
          <a:xfrm flipH="1" flipV="1">
            <a:off x="5663398" y="2874330"/>
            <a:ext cx="492612" cy="622000"/>
          </a:xfrm>
          <a:prstGeom prst="straightConnector1">
            <a:avLst/>
          </a:prstGeom>
          <a:noFill/>
          <a:ln w="6350" cap="flat" cmpd="sng" algn="ctr">
            <a:solidFill>
              <a:srgbClr val="4472C4"/>
            </a:solidFill>
            <a:prstDash val="solid"/>
            <a:miter lim="800000"/>
            <a:tailEnd type="triangle"/>
          </a:ln>
          <a:effectLst/>
        </p:spPr>
      </p:cxnSp>
      <p:cxnSp>
        <p:nvCxnSpPr>
          <p:cNvPr id="20" name="Taisns bultveida savienotājs 7">
            <a:extLst>
              <a:ext uri="{FF2B5EF4-FFF2-40B4-BE49-F238E27FC236}">
                <a16:creationId xmlns:a16="http://schemas.microsoft.com/office/drawing/2014/main" id="{2AC724C9-3029-431A-AF06-71E3AA66ED6E}"/>
              </a:ext>
            </a:extLst>
          </p:cNvPr>
          <p:cNvCxnSpPr>
            <a:cxnSpLocks/>
            <a:stCxn id="14" idx="1"/>
            <a:endCxn id="11" idx="3"/>
          </p:cNvCxnSpPr>
          <p:nvPr/>
        </p:nvCxnSpPr>
        <p:spPr>
          <a:xfrm flipH="1" flipV="1">
            <a:off x="5663398" y="3761373"/>
            <a:ext cx="502508" cy="1049969"/>
          </a:xfrm>
          <a:prstGeom prst="straightConnector1">
            <a:avLst/>
          </a:prstGeom>
          <a:noFill/>
          <a:ln w="6350" cap="flat" cmpd="sng" algn="ctr">
            <a:solidFill>
              <a:srgbClr val="4472C4"/>
            </a:solidFill>
            <a:prstDash val="solid"/>
            <a:miter lim="800000"/>
            <a:tailEnd type="triangle"/>
          </a:ln>
          <a:effectLst/>
        </p:spPr>
      </p:cxnSp>
      <p:sp>
        <p:nvSpPr>
          <p:cNvPr id="23" name="TextBox 22">
            <a:extLst>
              <a:ext uri="{FF2B5EF4-FFF2-40B4-BE49-F238E27FC236}">
                <a16:creationId xmlns:a16="http://schemas.microsoft.com/office/drawing/2014/main" id="{F7A7B305-7BDC-48DE-AC87-D5FE7C914056}"/>
              </a:ext>
            </a:extLst>
          </p:cNvPr>
          <p:cNvSpPr txBox="1"/>
          <p:nvPr/>
        </p:nvSpPr>
        <p:spPr>
          <a:xfrm>
            <a:off x="2101168" y="4967295"/>
            <a:ext cx="3562230" cy="1060643"/>
          </a:xfrm>
          <a:prstGeom prst="rect">
            <a:avLst/>
          </a:prstGeom>
          <a:solidFill>
            <a:schemeClr val="accent4">
              <a:lumMod val="20000"/>
              <a:lumOff val="80000"/>
            </a:schemeClr>
          </a:solidFill>
          <a:ln>
            <a:noFill/>
          </a:ln>
          <a:effectLst/>
        </p:spPr>
        <p:txBody>
          <a:bodyPr spcFirstLastPara="0" vert="horz" wrap="square" lIns="38100" tIns="25400" rIns="38100" bIns="25400" numCol="1" spcCol="1270" anchor="ctr" anchorCtr="0">
            <a:noAutofit/>
          </a:bodyPr>
          <a:lstStyle/>
          <a:p>
            <a:pPr algn="ctr" defTabSz="889018">
              <a:lnSpc>
                <a:spcPct val="90000"/>
              </a:lnSpc>
              <a:spcBef>
                <a:spcPct val="0"/>
              </a:spcBef>
              <a:spcAft>
                <a:spcPct val="35000"/>
              </a:spcAft>
              <a:defRPr/>
            </a:pPr>
            <a:r>
              <a:rPr lang="lv-LV" sz="1714" b="1" kern="0" dirty="0">
                <a:solidFill>
                  <a:prstClr val="black">
                    <a:hueOff val="0"/>
                    <a:satOff val="0"/>
                    <a:lumOff val="0"/>
                    <a:alphaOff val="0"/>
                  </a:prstClr>
                </a:solidFill>
                <a:latin typeface="Calibri" panose="020F0502020204030204"/>
              </a:rPr>
              <a:t>Ieguldījumi cūkkopības un putnkopības nozarēs labturības, biodrošības un citiem mērķiem</a:t>
            </a:r>
          </a:p>
          <a:p>
            <a:pPr algn="ctr" defTabSz="889018">
              <a:lnSpc>
                <a:spcPct val="90000"/>
              </a:lnSpc>
              <a:spcBef>
                <a:spcPct val="0"/>
              </a:spcBef>
              <a:spcAft>
                <a:spcPct val="35000"/>
              </a:spcAft>
              <a:defRPr/>
            </a:pPr>
            <a:r>
              <a:rPr lang="lv-LV" sz="1714" b="1" kern="0" dirty="0">
                <a:solidFill>
                  <a:prstClr val="black">
                    <a:hueOff val="0"/>
                    <a:satOff val="0"/>
                    <a:lumOff val="0"/>
                    <a:alphaOff val="0"/>
                  </a:prstClr>
                </a:solidFill>
                <a:latin typeface="Calibri" panose="020F0502020204030204"/>
              </a:rPr>
              <a:t>(30 milj. EUR)</a:t>
            </a:r>
            <a:endParaRPr lang="lv-LV" sz="1714" b="1" kern="0" dirty="0">
              <a:solidFill>
                <a:srgbClr val="C00000"/>
              </a:solidFill>
              <a:latin typeface="Calibri" panose="020F0502020204030204"/>
            </a:endParaRPr>
          </a:p>
        </p:txBody>
      </p:sp>
      <p:sp>
        <p:nvSpPr>
          <p:cNvPr id="25" name="TextBox 24">
            <a:extLst>
              <a:ext uri="{FF2B5EF4-FFF2-40B4-BE49-F238E27FC236}">
                <a16:creationId xmlns:a16="http://schemas.microsoft.com/office/drawing/2014/main" id="{B700E0F3-0094-428A-9921-181141791ECE}"/>
              </a:ext>
            </a:extLst>
          </p:cNvPr>
          <p:cNvSpPr txBox="1"/>
          <p:nvPr/>
        </p:nvSpPr>
        <p:spPr>
          <a:xfrm>
            <a:off x="2090933" y="6099411"/>
            <a:ext cx="3562230" cy="609979"/>
          </a:xfrm>
          <a:prstGeom prst="rect">
            <a:avLst/>
          </a:prstGeom>
          <a:solidFill>
            <a:schemeClr val="accent4">
              <a:lumMod val="20000"/>
              <a:lumOff val="80000"/>
            </a:schemeClr>
          </a:solidFill>
          <a:ln>
            <a:noFill/>
          </a:ln>
          <a:effectLst/>
        </p:spPr>
        <p:txBody>
          <a:bodyPr spcFirstLastPara="0" vert="horz" wrap="square" lIns="38100" tIns="25400" rIns="38100" bIns="25400" numCol="1" spcCol="1270" anchor="ctr" anchorCtr="0">
            <a:noAutofit/>
          </a:bodyPr>
          <a:lstStyle/>
          <a:p>
            <a:pPr algn="ctr" defTabSz="889018">
              <a:lnSpc>
                <a:spcPct val="90000"/>
              </a:lnSpc>
              <a:spcBef>
                <a:spcPct val="0"/>
              </a:spcBef>
              <a:spcAft>
                <a:spcPct val="35000"/>
              </a:spcAft>
              <a:defRPr/>
            </a:pPr>
            <a:r>
              <a:rPr lang="lv-LV" sz="1714" b="1" kern="0" dirty="0">
                <a:solidFill>
                  <a:prstClr val="black">
                    <a:hueOff val="0"/>
                    <a:satOff val="0"/>
                    <a:lumOff val="0"/>
                    <a:alphaOff val="0"/>
                  </a:prstClr>
                </a:solidFill>
                <a:latin typeface="Calibri" panose="020F0502020204030204"/>
              </a:rPr>
              <a:t>Kredītprocenti</a:t>
            </a:r>
          </a:p>
          <a:p>
            <a:pPr algn="ctr" defTabSz="889018">
              <a:lnSpc>
                <a:spcPct val="90000"/>
              </a:lnSpc>
              <a:spcBef>
                <a:spcPct val="0"/>
              </a:spcBef>
              <a:spcAft>
                <a:spcPct val="35000"/>
              </a:spcAft>
              <a:defRPr/>
            </a:pPr>
            <a:r>
              <a:rPr lang="lv-LV" sz="1714" b="1" kern="0" dirty="0">
                <a:solidFill>
                  <a:prstClr val="black">
                    <a:hueOff val="0"/>
                    <a:satOff val="0"/>
                    <a:lumOff val="0"/>
                    <a:alphaOff val="0"/>
                  </a:prstClr>
                </a:solidFill>
                <a:latin typeface="Calibri" panose="020F0502020204030204"/>
              </a:rPr>
              <a:t>(20 milj. EUR)</a:t>
            </a:r>
            <a:endParaRPr lang="lv-LV" sz="1714" b="1" kern="0" dirty="0">
              <a:solidFill>
                <a:srgbClr val="C00000"/>
              </a:solidFill>
              <a:latin typeface="Calibri" panose="020F0502020204030204"/>
            </a:endParaRPr>
          </a:p>
        </p:txBody>
      </p:sp>
      <p:sp>
        <p:nvSpPr>
          <p:cNvPr id="30" name="Vienādsānu trīsstūris 7">
            <a:extLst>
              <a:ext uri="{FF2B5EF4-FFF2-40B4-BE49-F238E27FC236}">
                <a16:creationId xmlns:a16="http://schemas.microsoft.com/office/drawing/2014/main" id="{DC509C5D-D39E-4927-8D48-B426F4AD67F1}"/>
              </a:ext>
            </a:extLst>
          </p:cNvPr>
          <p:cNvSpPr/>
          <p:nvPr/>
        </p:nvSpPr>
        <p:spPr>
          <a:xfrm>
            <a:off x="2090934" y="85339"/>
            <a:ext cx="1981167" cy="1522326"/>
          </a:xfrm>
          <a:prstGeom prst="triangle">
            <a:avLst/>
          </a:prstGeom>
          <a:solidFill>
            <a:srgbClr val="A5A5A5"/>
          </a:solidFill>
          <a:ln w="12700" cap="flat" cmpd="sng" algn="ctr">
            <a:solidFill>
              <a:srgbClr val="4472C4">
                <a:shade val="50000"/>
              </a:srgbClr>
            </a:solidFill>
            <a:prstDash val="solid"/>
            <a:miter lim="800000"/>
          </a:ln>
          <a:effectLst/>
        </p:spPr>
        <p:txBody>
          <a:bodyPr rtlCol="0" anchor="ctr"/>
          <a:lstStyle/>
          <a:p>
            <a:pPr algn="ctr">
              <a:defRPr/>
            </a:pPr>
            <a:r>
              <a:rPr lang="lv-LV" sz="1400" b="1" kern="0" dirty="0">
                <a:solidFill>
                  <a:prstClr val="black"/>
                </a:solidFill>
                <a:latin typeface="Calibri" panose="020F0502020204030204"/>
              </a:rPr>
              <a:t>Uzsācēji nevar pieteikties </a:t>
            </a:r>
            <a:r>
              <a:rPr lang="lv-LV" sz="1400" b="1" kern="0" dirty="0">
                <a:solidFill>
                  <a:srgbClr val="FF0000"/>
                </a:solidFill>
                <a:latin typeface="Calibri" panose="020F0502020204030204"/>
              </a:rPr>
              <a:t>????</a:t>
            </a:r>
          </a:p>
        </p:txBody>
      </p:sp>
      <p:cxnSp>
        <p:nvCxnSpPr>
          <p:cNvPr id="31" name="Taisns bultveida savienotājs 5">
            <a:extLst>
              <a:ext uri="{FF2B5EF4-FFF2-40B4-BE49-F238E27FC236}">
                <a16:creationId xmlns:a16="http://schemas.microsoft.com/office/drawing/2014/main" id="{CE536484-B680-4007-AA6C-80D1D6B52E3A}"/>
              </a:ext>
            </a:extLst>
          </p:cNvPr>
          <p:cNvCxnSpPr>
            <a:cxnSpLocks/>
            <a:stCxn id="18" idx="1"/>
            <a:endCxn id="11" idx="3"/>
          </p:cNvCxnSpPr>
          <p:nvPr/>
        </p:nvCxnSpPr>
        <p:spPr>
          <a:xfrm flipH="1">
            <a:off x="5663398" y="3496330"/>
            <a:ext cx="492612" cy="265042"/>
          </a:xfrm>
          <a:prstGeom prst="straightConnector1">
            <a:avLst/>
          </a:prstGeom>
          <a:noFill/>
          <a:ln w="6350" cap="flat" cmpd="sng" algn="ctr">
            <a:solidFill>
              <a:srgbClr val="4472C4"/>
            </a:solidFill>
            <a:prstDash val="solid"/>
            <a:miter lim="800000"/>
            <a:tailEnd type="triangle"/>
          </a:ln>
          <a:effectLst/>
        </p:spPr>
      </p:cxnSp>
    </p:spTree>
    <p:extLst>
      <p:ext uri="{BB962C8B-B14F-4D97-AF65-F5344CB8AC3E}">
        <p14:creationId xmlns:p14="http://schemas.microsoft.com/office/powerpoint/2010/main" val="515686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6C669F-B08E-46FE-81F1-62A0F2D3DAB5}"/>
              </a:ext>
            </a:extLst>
          </p:cNvPr>
          <p:cNvSpPr txBox="1">
            <a:spLocks/>
          </p:cNvSpPr>
          <p:nvPr/>
        </p:nvSpPr>
        <p:spPr>
          <a:xfrm>
            <a:off x="2696308" y="388261"/>
            <a:ext cx="7854461" cy="959061"/>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11200" b="1" cap="all" dirty="0">
                <a:solidFill>
                  <a:srgbClr val="C00000"/>
                </a:solidFill>
              </a:rPr>
              <a:t>Lauku saimniecību attīstība  </a:t>
            </a:r>
          </a:p>
          <a:p>
            <a:pPr algn="ctr"/>
            <a:r>
              <a:rPr lang="lv-LV" sz="11200" b="1" cap="all" dirty="0">
                <a:solidFill>
                  <a:srgbClr val="C00000"/>
                </a:solidFill>
              </a:rPr>
              <a:t> papildus nosacījumi</a:t>
            </a:r>
          </a:p>
          <a:p>
            <a:pPr algn="ctr"/>
            <a:r>
              <a:rPr lang="lv-LV" sz="4800" b="1" dirty="0"/>
              <a:t> </a:t>
            </a:r>
            <a:endParaRPr lang="lv-LV" sz="4800" b="1" dirty="0">
              <a:solidFill>
                <a:srgbClr val="C00000"/>
              </a:solidFill>
            </a:endParaRPr>
          </a:p>
        </p:txBody>
      </p:sp>
      <p:sp>
        <p:nvSpPr>
          <p:cNvPr id="4" name="Rectangle 3">
            <a:extLst>
              <a:ext uri="{FF2B5EF4-FFF2-40B4-BE49-F238E27FC236}">
                <a16:creationId xmlns:a16="http://schemas.microsoft.com/office/drawing/2014/main" id="{A47C6912-5DE5-493F-BB40-421E5CE782F6}"/>
              </a:ext>
            </a:extLst>
          </p:cNvPr>
          <p:cNvSpPr/>
          <p:nvPr/>
        </p:nvSpPr>
        <p:spPr>
          <a:xfrm>
            <a:off x="1043354" y="1770185"/>
            <a:ext cx="9990991" cy="4009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dirty="0">
              <a:solidFill>
                <a:schemeClr val="tx1"/>
              </a:solidFill>
            </a:endParaRPr>
          </a:p>
          <a:p>
            <a:endParaRPr lang="lv-LV" dirty="0">
              <a:solidFill>
                <a:schemeClr val="tx1"/>
              </a:solidFill>
            </a:endParaRPr>
          </a:p>
          <a:p>
            <a:pPr algn="just"/>
            <a:r>
              <a:rPr lang="lv-LV" sz="2400" b="1" dirty="0">
                <a:solidFill>
                  <a:schemeClr val="tx1"/>
                </a:solidFill>
              </a:rPr>
              <a:t>Nosacījumi tehnikas iegādei </a:t>
            </a:r>
            <a:r>
              <a:rPr lang="lv-LV" sz="2400" dirty="0">
                <a:solidFill>
                  <a:schemeClr val="tx1"/>
                </a:solidFill>
              </a:rPr>
              <a:t>– ja līdz šim nav iegādāts par ES finansējumu:</a:t>
            </a:r>
          </a:p>
          <a:p>
            <a:pPr marL="408222" indent="-408222" algn="just">
              <a:buFontTx/>
              <a:buChar char="-"/>
            </a:pPr>
            <a:r>
              <a:rPr lang="lv-LV" sz="2400" dirty="0">
                <a:solidFill>
                  <a:schemeClr val="tx1"/>
                </a:solidFill>
              </a:rPr>
              <a:t>atbalsts traktortehnikas iegādei  - mazajām/vidējām saimniecībām un</a:t>
            </a:r>
          </a:p>
          <a:p>
            <a:pPr marL="408222" indent="-408222" algn="just">
              <a:buFontTx/>
              <a:buChar char="-"/>
            </a:pPr>
            <a:r>
              <a:rPr lang="lv-LV" sz="2400" dirty="0">
                <a:solidFill>
                  <a:schemeClr val="tx1"/>
                </a:solidFill>
              </a:rPr>
              <a:t>atbalsts viena kombaina iegādei vienu reizi plānošanas periodā, </a:t>
            </a:r>
          </a:p>
          <a:p>
            <a:pPr algn="just"/>
            <a:r>
              <a:rPr lang="lv-LV" sz="2400" dirty="0">
                <a:solidFill>
                  <a:schemeClr val="tx1"/>
                </a:solidFill>
              </a:rPr>
              <a:t>bet ne vairāk kā 200 000 EUR attiecināmās izmaksas;</a:t>
            </a:r>
          </a:p>
          <a:p>
            <a:pPr algn="just"/>
            <a:endParaRPr lang="lv-LV" sz="2400" dirty="0">
              <a:solidFill>
                <a:schemeClr val="tx1"/>
              </a:solidFill>
            </a:endParaRPr>
          </a:p>
          <a:p>
            <a:pPr algn="just"/>
            <a:r>
              <a:rPr lang="lv-LV" sz="2400" b="1" dirty="0">
                <a:solidFill>
                  <a:schemeClr val="tx1"/>
                </a:solidFill>
              </a:rPr>
              <a:t>No </a:t>
            </a:r>
            <a:r>
              <a:rPr lang="lv-LV" sz="2400" b="1" u="sng" dirty="0">
                <a:solidFill>
                  <a:schemeClr val="tx1"/>
                </a:solidFill>
              </a:rPr>
              <a:t>2023.gada</a:t>
            </a:r>
            <a:r>
              <a:rPr lang="lv-LV" sz="2400" b="1" dirty="0">
                <a:solidFill>
                  <a:schemeClr val="tx1"/>
                </a:solidFill>
              </a:rPr>
              <a:t> saimniecībām ar apgrozījumu virs 350 000 EUR </a:t>
            </a:r>
            <a:r>
              <a:rPr lang="lv-LV" sz="2400" dirty="0">
                <a:solidFill>
                  <a:schemeClr val="tx1"/>
                </a:solidFill>
              </a:rPr>
              <a:t>atbalsts paredzams tikai finanšu instrumentu veidā vai kā daļēja kredītprocentu atmaksa.</a:t>
            </a:r>
          </a:p>
          <a:p>
            <a:endParaRPr lang="lv-LV" sz="2400" b="1" dirty="0">
              <a:solidFill>
                <a:schemeClr val="tx1"/>
              </a:solidFill>
            </a:endParaRPr>
          </a:p>
          <a:p>
            <a:endParaRPr lang="lv-LV" sz="2400" b="1" dirty="0">
              <a:solidFill>
                <a:schemeClr val="tx1"/>
              </a:solidFill>
            </a:endParaRPr>
          </a:p>
          <a:p>
            <a:endParaRPr lang="lv-LV" sz="2400" dirty="0">
              <a:solidFill>
                <a:schemeClr val="tx1"/>
              </a:solidFill>
            </a:endParaRPr>
          </a:p>
        </p:txBody>
      </p:sp>
    </p:spTree>
    <p:extLst>
      <p:ext uri="{BB962C8B-B14F-4D97-AF65-F5344CB8AC3E}">
        <p14:creationId xmlns:p14="http://schemas.microsoft.com/office/powerpoint/2010/main" val="3541188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7D46009A-AB8C-4F06-BA3C-3D74C3C1E293}"/>
              </a:ext>
            </a:extLst>
          </p:cNvPr>
          <p:cNvSpPr txBox="1">
            <a:spLocks/>
          </p:cNvSpPr>
          <p:nvPr/>
        </p:nvSpPr>
        <p:spPr>
          <a:xfrm>
            <a:off x="3105352" y="68664"/>
            <a:ext cx="8219139" cy="123259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900" b="1" cap="all" dirty="0">
                <a:solidFill>
                  <a:srgbClr val="C00000"/>
                </a:solidFill>
              </a:rPr>
              <a:t>Pārstrāde</a:t>
            </a:r>
            <a:r>
              <a:rPr lang="lv-LV" sz="2900" b="1" dirty="0"/>
              <a:t> </a:t>
            </a:r>
          </a:p>
          <a:p>
            <a:pPr algn="ctr"/>
            <a:r>
              <a:rPr lang="lv-LV" sz="2900" b="1" dirty="0"/>
              <a:t>(pārejas periodā - 22 milj. EUR)</a:t>
            </a:r>
          </a:p>
        </p:txBody>
      </p:sp>
      <p:sp>
        <p:nvSpPr>
          <p:cNvPr id="4" name="Taisnstūris ar noapaļotiem stūriem 72">
            <a:extLst>
              <a:ext uri="{FF2B5EF4-FFF2-40B4-BE49-F238E27FC236}">
                <a16:creationId xmlns:a16="http://schemas.microsoft.com/office/drawing/2014/main" id="{109BE8C0-62AC-4A9D-B0B9-55DF07225E26}"/>
              </a:ext>
            </a:extLst>
          </p:cNvPr>
          <p:cNvSpPr/>
          <p:nvPr/>
        </p:nvSpPr>
        <p:spPr>
          <a:xfrm>
            <a:off x="1986430" y="1432355"/>
            <a:ext cx="8219140" cy="1603809"/>
          </a:xfrm>
          <a:prstGeom prst="roundRect">
            <a:avLst/>
          </a:prstGeom>
          <a:solidFill>
            <a:srgbClr val="4472C4">
              <a:lumMod val="20000"/>
              <a:lumOff val="80000"/>
            </a:srgbClr>
          </a:solidFill>
          <a:ln w="12700" cap="flat" cmpd="sng" algn="ctr">
            <a:solidFill>
              <a:srgbClr val="002060"/>
            </a:solidFill>
            <a:prstDash val="solid"/>
            <a:miter lim="800000"/>
          </a:ln>
          <a:effectLst/>
        </p:spPr>
        <p:txBody>
          <a:bodyPr rtlCol="0" anchor="ctr"/>
          <a:lstStyle/>
          <a:p>
            <a:pPr algn="ctr">
              <a:defRPr/>
            </a:pPr>
            <a:r>
              <a:rPr lang="lv-LV" sz="2286" b="1" kern="0" dirty="0">
                <a:solidFill>
                  <a:prstClr val="black"/>
                </a:solidFill>
                <a:latin typeface="Calibri" panose="020F0502020204030204"/>
              </a:rPr>
              <a:t>Būvniecība, tehnikas/aprīkojuma iegāde</a:t>
            </a:r>
          </a:p>
          <a:p>
            <a:pPr algn="ctr">
              <a:defRPr/>
            </a:pPr>
            <a:endParaRPr lang="lv-LV" sz="2286" b="1" kern="0" dirty="0">
              <a:solidFill>
                <a:prstClr val="black"/>
              </a:solidFill>
              <a:latin typeface="Calibri" panose="020F0502020204030204"/>
            </a:endParaRPr>
          </a:p>
          <a:p>
            <a:pPr algn="ctr">
              <a:defRPr/>
            </a:pPr>
            <a:r>
              <a:rPr lang="lv-LV" sz="2286" b="1" kern="0" dirty="0">
                <a:solidFill>
                  <a:prstClr val="black"/>
                </a:solidFill>
                <a:latin typeface="Calibri" panose="020F0502020204030204"/>
              </a:rPr>
              <a:t>Maksimālais attiecināmo izmaksu apmērs – 5 milj. EUR;</a:t>
            </a:r>
          </a:p>
          <a:p>
            <a:pPr algn="ctr">
              <a:defRPr/>
            </a:pPr>
            <a:r>
              <a:rPr lang="lv-LV" sz="2286" b="1" kern="0" dirty="0">
                <a:solidFill>
                  <a:prstClr val="black"/>
                </a:solidFill>
                <a:latin typeface="Calibri" panose="020F0502020204030204"/>
              </a:rPr>
              <a:t>Mājražotājiem, kas kļūst atzīti – 300 000 EUR.</a:t>
            </a:r>
          </a:p>
        </p:txBody>
      </p:sp>
      <p:sp>
        <p:nvSpPr>
          <p:cNvPr id="10" name="TextBox 9">
            <a:extLst>
              <a:ext uri="{FF2B5EF4-FFF2-40B4-BE49-F238E27FC236}">
                <a16:creationId xmlns:a16="http://schemas.microsoft.com/office/drawing/2014/main" id="{64EFBAFC-26F1-4298-A178-1A2DA500582D}"/>
              </a:ext>
            </a:extLst>
          </p:cNvPr>
          <p:cNvSpPr txBox="1"/>
          <p:nvPr/>
        </p:nvSpPr>
        <p:spPr>
          <a:xfrm>
            <a:off x="4179826" y="3291993"/>
            <a:ext cx="4940727" cy="2686776"/>
          </a:xfrm>
          <a:prstGeom prst="rect">
            <a:avLst/>
          </a:prstGeom>
          <a:solidFill>
            <a:srgbClr val="ED7D31">
              <a:lumMod val="20000"/>
              <a:lumOff val="80000"/>
            </a:srgbClr>
          </a:solidFill>
        </p:spPr>
        <p:txBody>
          <a:bodyPr wrap="square" rtlCol="0">
            <a:spAutoFit/>
          </a:bodyPr>
          <a:lstStyle/>
          <a:p>
            <a:pPr>
              <a:defRPr/>
            </a:pPr>
            <a:r>
              <a:rPr lang="lv-LV" b="1" kern="0" dirty="0">
                <a:solidFill>
                  <a:prstClr val="black"/>
                </a:solidFill>
              </a:rPr>
              <a:t>Papildus nosacījumi:</a:t>
            </a:r>
          </a:p>
          <a:p>
            <a:pPr marL="204111" indent="-204111">
              <a:buFont typeface="Arial" panose="020B0604020202020204" pitchFamily="34" charset="0"/>
              <a:buChar char="•"/>
              <a:defRPr/>
            </a:pPr>
            <a:r>
              <a:rPr lang="lv-LV" kern="0" dirty="0">
                <a:solidFill>
                  <a:prstClr val="black"/>
                </a:solidFill>
              </a:rPr>
              <a:t>Uzņēmuma apgrozījums x3 = publiskais atbalsts</a:t>
            </a:r>
          </a:p>
          <a:p>
            <a:pPr marL="204111" indent="-204111">
              <a:buFont typeface="Arial" panose="020B0604020202020204" pitchFamily="34" charset="0"/>
              <a:buChar char="•"/>
              <a:defRPr/>
            </a:pPr>
            <a:r>
              <a:rPr lang="lv-LV" kern="0" dirty="0">
                <a:solidFill>
                  <a:prstClr val="black"/>
                </a:solidFill>
              </a:rPr>
              <a:t>Vietējā izejviela:</a:t>
            </a:r>
          </a:p>
          <a:p>
            <a:pPr>
              <a:defRPr/>
            </a:pPr>
            <a:r>
              <a:rPr lang="lv-LV" kern="0" dirty="0">
                <a:solidFill>
                  <a:prstClr val="black"/>
                </a:solidFill>
              </a:rPr>
              <a:t>40 % (gaļa) gaļas pārstrādes sektorā</a:t>
            </a:r>
          </a:p>
          <a:p>
            <a:pPr>
              <a:defRPr/>
            </a:pPr>
            <a:r>
              <a:rPr lang="lv-LV" kern="0" dirty="0">
                <a:solidFill>
                  <a:prstClr val="black"/>
                </a:solidFill>
              </a:rPr>
              <a:t>30 % (augļi, dārzeņi un kartupeļi) augļu un dārzeņu pārstrādes sektorā</a:t>
            </a:r>
          </a:p>
          <a:p>
            <a:pPr>
              <a:defRPr/>
            </a:pPr>
            <a:r>
              <a:rPr lang="lv-LV" kern="0" dirty="0">
                <a:solidFill>
                  <a:prstClr val="black"/>
                </a:solidFill>
              </a:rPr>
              <a:t>50 % (milti) maizes, miltu konditorejas, sausiņu un cepumu ražotājiem</a:t>
            </a:r>
          </a:p>
          <a:p>
            <a:pPr>
              <a:defRPr/>
            </a:pPr>
            <a:r>
              <a:rPr lang="lv-LV" kern="0" dirty="0">
                <a:solidFill>
                  <a:prstClr val="black"/>
                </a:solidFill>
              </a:rPr>
              <a:t>70 % pārējos sektoros</a:t>
            </a:r>
          </a:p>
        </p:txBody>
      </p:sp>
      <p:sp>
        <p:nvSpPr>
          <p:cNvPr id="11" name="Vienādsānu trīsstūris 7">
            <a:extLst>
              <a:ext uri="{FF2B5EF4-FFF2-40B4-BE49-F238E27FC236}">
                <a16:creationId xmlns:a16="http://schemas.microsoft.com/office/drawing/2014/main" id="{99EF6647-F516-4403-AC6E-1C9A070A5D3E}"/>
              </a:ext>
            </a:extLst>
          </p:cNvPr>
          <p:cNvSpPr/>
          <p:nvPr/>
        </p:nvSpPr>
        <p:spPr>
          <a:xfrm>
            <a:off x="1659149" y="2650248"/>
            <a:ext cx="1981167" cy="1948385"/>
          </a:xfrm>
          <a:prstGeom prst="triangle">
            <a:avLst/>
          </a:prstGeom>
          <a:solidFill>
            <a:srgbClr val="A5A5A5"/>
          </a:solidFill>
          <a:ln w="12700" cap="flat" cmpd="sng" algn="ctr">
            <a:solidFill>
              <a:srgbClr val="4472C4">
                <a:shade val="50000"/>
              </a:srgbClr>
            </a:solidFill>
            <a:prstDash val="solid"/>
            <a:miter lim="800000"/>
          </a:ln>
          <a:effectLst/>
        </p:spPr>
        <p:txBody>
          <a:bodyPr rtlCol="0" anchor="ctr"/>
          <a:lstStyle/>
          <a:p>
            <a:pPr algn="ctr">
              <a:defRPr/>
            </a:pPr>
            <a:r>
              <a:rPr lang="lv-LV" sz="1400" b="1" kern="0" dirty="0">
                <a:solidFill>
                  <a:prstClr val="black"/>
                </a:solidFill>
                <a:latin typeface="Calibri" panose="020F0502020204030204"/>
              </a:rPr>
              <a:t>Uzsācēji nevar pieteikties</a:t>
            </a:r>
            <a:r>
              <a:rPr lang="lv-LV" sz="1400" b="1" kern="0" dirty="0">
                <a:solidFill>
                  <a:srgbClr val="FF0000"/>
                </a:solidFill>
                <a:latin typeface="Calibri" panose="020F0502020204030204"/>
              </a:rPr>
              <a:t>????</a:t>
            </a:r>
          </a:p>
        </p:txBody>
      </p:sp>
    </p:spTree>
    <p:extLst>
      <p:ext uri="{BB962C8B-B14F-4D97-AF65-F5344CB8AC3E}">
        <p14:creationId xmlns:p14="http://schemas.microsoft.com/office/powerpoint/2010/main" val="2349084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2AC7748-28CF-4BF7-B9C2-B6DDADBDA938}"/>
              </a:ext>
            </a:extLst>
          </p:cNvPr>
          <p:cNvGraphicFramePr>
            <a:graphicFrameLocks noGrp="1"/>
          </p:cNvGraphicFramePr>
          <p:nvPr>
            <p:ph idx="1"/>
            <p:extLst>
              <p:ext uri="{D42A27DB-BD31-4B8C-83A1-F6EECF244321}">
                <p14:modId xmlns:p14="http://schemas.microsoft.com/office/powerpoint/2010/main" val="2894308843"/>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8F6B7EC-A70B-45F2-AF5C-36FD431F9074}"/>
              </a:ext>
            </a:extLst>
          </p:cNvPr>
          <p:cNvSpPr txBox="1"/>
          <p:nvPr/>
        </p:nvSpPr>
        <p:spPr>
          <a:xfrm>
            <a:off x="1921926" y="3244334"/>
            <a:ext cx="820270" cy="369332"/>
          </a:xfrm>
          <a:prstGeom prst="rect">
            <a:avLst/>
          </a:prstGeom>
          <a:noFill/>
        </p:spPr>
        <p:txBody>
          <a:bodyPr wrap="square" rtlCol="0">
            <a:spAutoFit/>
          </a:bodyPr>
          <a:lstStyle/>
          <a:p>
            <a:r>
              <a:rPr lang="lv-LV" b="1" dirty="0"/>
              <a:t>2020.</a:t>
            </a:r>
          </a:p>
        </p:txBody>
      </p:sp>
      <p:sp>
        <p:nvSpPr>
          <p:cNvPr id="6" name="TextBox 5">
            <a:extLst>
              <a:ext uri="{FF2B5EF4-FFF2-40B4-BE49-F238E27FC236}">
                <a16:creationId xmlns:a16="http://schemas.microsoft.com/office/drawing/2014/main" id="{383CE21C-98D4-47B6-96D4-8C330F32DA0A}"/>
              </a:ext>
            </a:extLst>
          </p:cNvPr>
          <p:cNvSpPr txBox="1"/>
          <p:nvPr/>
        </p:nvSpPr>
        <p:spPr>
          <a:xfrm>
            <a:off x="4879542" y="3105834"/>
            <a:ext cx="710451" cy="646331"/>
          </a:xfrm>
          <a:prstGeom prst="rect">
            <a:avLst/>
          </a:prstGeom>
          <a:noFill/>
        </p:spPr>
        <p:txBody>
          <a:bodyPr wrap="none" rtlCol="0">
            <a:spAutoFit/>
          </a:bodyPr>
          <a:lstStyle/>
          <a:p>
            <a:r>
              <a:rPr lang="lv-LV" b="1" dirty="0"/>
              <a:t>2021.</a:t>
            </a:r>
          </a:p>
          <a:p>
            <a:r>
              <a:rPr lang="lv-LV" b="1" dirty="0"/>
              <a:t>2022.</a:t>
            </a:r>
          </a:p>
        </p:txBody>
      </p:sp>
      <p:sp>
        <p:nvSpPr>
          <p:cNvPr id="7" name="TextBox 6">
            <a:extLst>
              <a:ext uri="{FF2B5EF4-FFF2-40B4-BE49-F238E27FC236}">
                <a16:creationId xmlns:a16="http://schemas.microsoft.com/office/drawing/2014/main" id="{3085CA50-4F06-427D-A3E9-9F9571B26F8F}"/>
              </a:ext>
            </a:extLst>
          </p:cNvPr>
          <p:cNvSpPr txBox="1"/>
          <p:nvPr/>
        </p:nvSpPr>
        <p:spPr>
          <a:xfrm>
            <a:off x="8115068" y="3244333"/>
            <a:ext cx="713657" cy="369332"/>
          </a:xfrm>
          <a:prstGeom prst="rect">
            <a:avLst/>
          </a:prstGeom>
          <a:noFill/>
        </p:spPr>
        <p:txBody>
          <a:bodyPr wrap="none" rtlCol="0">
            <a:spAutoFit/>
          </a:bodyPr>
          <a:lstStyle/>
          <a:p>
            <a:r>
              <a:rPr lang="lv-LV" b="1" dirty="0"/>
              <a:t>2023.</a:t>
            </a:r>
          </a:p>
        </p:txBody>
      </p:sp>
      <p:pic>
        <p:nvPicPr>
          <p:cNvPr id="10" name="Picture 2">
            <a:extLst>
              <a:ext uri="{FF2B5EF4-FFF2-40B4-BE49-F238E27FC236}">
                <a16:creationId xmlns:a16="http://schemas.microsoft.com/office/drawing/2014/main" id="{726F0E25-57C1-44C8-9BF7-379F81679A0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460504" cy="1709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5480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7D46009A-AB8C-4F06-BA3C-3D74C3C1E293}"/>
              </a:ext>
            </a:extLst>
          </p:cNvPr>
          <p:cNvSpPr txBox="1">
            <a:spLocks/>
          </p:cNvSpPr>
          <p:nvPr/>
        </p:nvSpPr>
        <p:spPr>
          <a:xfrm>
            <a:off x="3462131" y="236848"/>
            <a:ext cx="6848061" cy="9590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900" b="1" cap="all" dirty="0">
                <a:solidFill>
                  <a:srgbClr val="C00000"/>
                </a:solidFill>
              </a:rPr>
              <a:t>Meliorācija</a:t>
            </a:r>
            <a:r>
              <a:rPr lang="lv-LV" sz="2900" b="1" dirty="0"/>
              <a:t> </a:t>
            </a:r>
          </a:p>
          <a:p>
            <a:pPr algn="ctr"/>
            <a:endParaRPr lang="lv-LV" sz="900" b="1" dirty="0"/>
          </a:p>
          <a:p>
            <a:pPr algn="ctr"/>
            <a:r>
              <a:rPr lang="lv-LV" sz="2900" b="1" dirty="0"/>
              <a:t>(pārejas periodā 10 milj. EUR) </a:t>
            </a:r>
          </a:p>
        </p:txBody>
      </p:sp>
      <p:sp>
        <p:nvSpPr>
          <p:cNvPr id="4" name="Rectangle: Rounded Corners 3">
            <a:extLst>
              <a:ext uri="{FF2B5EF4-FFF2-40B4-BE49-F238E27FC236}">
                <a16:creationId xmlns:a16="http://schemas.microsoft.com/office/drawing/2014/main" id="{2AA2DA2D-0844-4CDA-A137-B4B436857235}"/>
              </a:ext>
            </a:extLst>
          </p:cNvPr>
          <p:cNvSpPr/>
          <p:nvPr/>
        </p:nvSpPr>
        <p:spPr>
          <a:xfrm>
            <a:off x="1707686" y="1416674"/>
            <a:ext cx="4059840" cy="1646123"/>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dirty="0">
                <a:solidFill>
                  <a:schemeClr val="tx1"/>
                </a:solidFill>
              </a:rPr>
              <a:t>Valsts un valsts nozīmes meliorācijas sistēmas (ZMNĪ) </a:t>
            </a:r>
          </a:p>
        </p:txBody>
      </p:sp>
      <p:sp>
        <p:nvSpPr>
          <p:cNvPr id="6" name="Rectangle: Rounded Corners 5">
            <a:extLst>
              <a:ext uri="{FF2B5EF4-FFF2-40B4-BE49-F238E27FC236}">
                <a16:creationId xmlns:a16="http://schemas.microsoft.com/office/drawing/2014/main" id="{D10FB0D5-822C-4B37-B31B-83CC46C187DD}"/>
              </a:ext>
            </a:extLst>
          </p:cNvPr>
          <p:cNvSpPr/>
          <p:nvPr/>
        </p:nvSpPr>
        <p:spPr>
          <a:xfrm>
            <a:off x="5900690" y="1416674"/>
            <a:ext cx="4843509" cy="1646123"/>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dirty="0">
                <a:solidFill>
                  <a:schemeClr val="tx1"/>
                </a:solidFill>
              </a:rPr>
              <a:t>Privātās meliorācijas sistēmas </a:t>
            </a:r>
            <a:r>
              <a:rPr lang="lv-LV" sz="2000" b="1" dirty="0">
                <a:solidFill>
                  <a:srgbClr val="C00000"/>
                </a:solidFill>
              </a:rPr>
              <a:t>maksimālās attiecināmās izmaksas – 300 000 EUR</a:t>
            </a:r>
          </a:p>
        </p:txBody>
      </p:sp>
      <p:sp>
        <p:nvSpPr>
          <p:cNvPr id="9" name="TextBox 8">
            <a:extLst>
              <a:ext uri="{FF2B5EF4-FFF2-40B4-BE49-F238E27FC236}">
                <a16:creationId xmlns:a16="http://schemas.microsoft.com/office/drawing/2014/main" id="{E31BD18B-F946-4CE9-A72F-7C925CEB56FE}"/>
              </a:ext>
            </a:extLst>
          </p:cNvPr>
          <p:cNvSpPr txBox="1"/>
          <p:nvPr/>
        </p:nvSpPr>
        <p:spPr>
          <a:xfrm>
            <a:off x="1524001" y="3504326"/>
            <a:ext cx="8905691" cy="1477328"/>
          </a:xfrm>
          <a:prstGeom prst="rect">
            <a:avLst/>
          </a:prstGeom>
          <a:noFill/>
        </p:spPr>
        <p:txBody>
          <a:bodyPr wrap="square" rtlCol="0">
            <a:spAutoFit/>
          </a:bodyPr>
          <a:lstStyle/>
          <a:p>
            <a:pPr marL="285750" indent="-285750" algn="just">
              <a:buFont typeface="Wingdings" panose="05000000000000000000" pitchFamily="2" charset="2"/>
              <a:buChar char="Ø"/>
            </a:pPr>
            <a:r>
              <a:rPr lang="lv-LV" dirty="0"/>
              <a:t>Drenu sistēmas pārbūves un atjaunošanas izmaksas nepārsniedz 20% no kopējām projekta izmaksām;</a:t>
            </a:r>
          </a:p>
          <a:p>
            <a:pPr marL="285750" indent="-285750" algn="just">
              <a:buFont typeface="Wingdings" panose="05000000000000000000" pitchFamily="2" charset="2"/>
              <a:buChar char="Ø"/>
            </a:pPr>
            <a:r>
              <a:rPr lang="lv-LV" dirty="0"/>
              <a:t>Persona, kurai pieder mežs (tam blakus vai tajā ir lauksaimniecības zeme), var veikt meliorācijas sistēmas pārbūvi/atjaunošanu lauksaimniecības zemē, bet to izmaksas nav lielākas par 30% no visa projekta izmaksām.</a:t>
            </a:r>
          </a:p>
        </p:txBody>
      </p:sp>
    </p:spTree>
    <p:extLst>
      <p:ext uri="{BB962C8B-B14F-4D97-AF65-F5344CB8AC3E}">
        <p14:creationId xmlns:p14="http://schemas.microsoft.com/office/powerpoint/2010/main" val="2999191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7D46009A-AB8C-4F06-BA3C-3D74C3C1E293}"/>
              </a:ext>
            </a:extLst>
          </p:cNvPr>
          <p:cNvSpPr txBox="1">
            <a:spLocks/>
          </p:cNvSpPr>
          <p:nvPr/>
        </p:nvSpPr>
        <p:spPr>
          <a:xfrm>
            <a:off x="3263349" y="68663"/>
            <a:ext cx="7357759" cy="1107995"/>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900" b="1" cap="all" dirty="0">
                <a:solidFill>
                  <a:srgbClr val="C00000"/>
                </a:solidFill>
              </a:rPr>
              <a:t>Vienreizējs maksājums maziem lauksaimniekiem </a:t>
            </a:r>
          </a:p>
          <a:p>
            <a:pPr algn="ctr"/>
            <a:endParaRPr lang="lv-LV" sz="1500" b="1" cap="all" dirty="0">
              <a:solidFill>
                <a:srgbClr val="C00000"/>
              </a:solidFill>
            </a:endParaRPr>
          </a:p>
          <a:p>
            <a:r>
              <a:rPr lang="lv-LV" sz="3600" b="1" dirty="0"/>
              <a:t>(pārejas periodā 15 </a:t>
            </a:r>
            <a:r>
              <a:rPr lang="lv-LV" sz="3600" b="1" dirty="0" err="1"/>
              <a:t>milj.EUR</a:t>
            </a:r>
            <a:r>
              <a:rPr lang="lv-LV" sz="3600" b="1" dirty="0"/>
              <a:t> (ERI finansējums))</a:t>
            </a:r>
          </a:p>
        </p:txBody>
      </p:sp>
      <p:sp>
        <p:nvSpPr>
          <p:cNvPr id="4" name="Taisnstūris ar noapaļotiem stūriem 8">
            <a:extLst>
              <a:ext uri="{FF2B5EF4-FFF2-40B4-BE49-F238E27FC236}">
                <a16:creationId xmlns:a16="http://schemas.microsoft.com/office/drawing/2014/main" id="{8D9BF201-99A6-4DCE-A84D-F707C905E141}"/>
              </a:ext>
            </a:extLst>
          </p:cNvPr>
          <p:cNvSpPr/>
          <p:nvPr/>
        </p:nvSpPr>
        <p:spPr>
          <a:xfrm>
            <a:off x="1971262" y="1984753"/>
            <a:ext cx="3687859" cy="2507734"/>
          </a:xfrm>
          <a:prstGeom prst="roundRect">
            <a:avLst/>
          </a:pr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lv-LV" b="1" dirty="0">
                <a:solidFill>
                  <a:schemeClr val="tx1"/>
                </a:solidFill>
              </a:rPr>
              <a:t>Atbalsts </a:t>
            </a:r>
          </a:p>
          <a:p>
            <a:pPr algn="ctr"/>
            <a:r>
              <a:rPr lang="lv-LV" b="1" dirty="0">
                <a:solidFill>
                  <a:srgbClr val="FF0000"/>
                </a:solidFill>
              </a:rPr>
              <a:t>15 000 EUR</a:t>
            </a:r>
          </a:p>
          <a:p>
            <a:pPr algn="ctr"/>
            <a:endParaRPr lang="lv-LV" sz="1400" b="1" dirty="0">
              <a:solidFill>
                <a:srgbClr val="FF0000"/>
              </a:solidFill>
            </a:endParaRPr>
          </a:p>
          <a:p>
            <a:pPr algn="ctr"/>
            <a:r>
              <a:rPr lang="lv-LV" b="1" i="1" u="sng" dirty="0">
                <a:solidFill>
                  <a:schemeClr val="tx1"/>
                </a:solidFill>
              </a:rPr>
              <a:t>Mazie uzsāk attīstību</a:t>
            </a:r>
          </a:p>
          <a:p>
            <a:pPr algn="ctr"/>
            <a:r>
              <a:rPr lang="lv-LV" sz="1400" i="1" dirty="0">
                <a:solidFill>
                  <a:schemeClr val="dk1">
                    <a:hueOff val="0"/>
                    <a:satOff val="0"/>
                    <a:lumOff val="0"/>
                    <a:alphaOff val="0"/>
                  </a:schemeClr>
                </a:solidFill>
              </a:rPr>
              <a:t>(Iespējamais pretendentu sk.: ~1 960)</a:t>
            </a:r>
          </a:p>
          <a:p>
            <a:pPr algn="ctr"/>
            <a:endParaRPr lang="lv-LV" sz="1400" b="1" i="1" dirty="0">
              <a:solidFill>
                <a:schemeClr val="dk1">
                  <a:hueOff val="0"/>
                  <a:satOff val="0"/>
                  <a:lumOff val="0"/>
                  <a:alphaOff val="0"/>
                </a:schemeClr>
              </a:solidFill>
            </a:endParaRPr>
          </a:p>
          <a:p>
            <a:pPr algn="ctr"/>
            <a:r>
              <a:rPr lang="lv-LV" b="1" i="1" u="sng" dirty="0">
                <a:solidFill>
                  <a:schemeClr val="tx1"/>
                </a:solidFill>
              </a:rPr>
              <a:t>Atbalsts divos maksājumos</a:t>
            </a:r>
          </a:p>
          <a:p>
            <a:pPr marL="357188"/>
            <a:r>
              <a:rPr lang="lv-LV" sz="1600" dirty="0">
                <a:solidFill>
                  <a:schemeClr val="tx1"/>
                </a:solidFill>
              </a:rPr>
              <a:t>1) pirms 80% </a:t>
            </a:r>
          </a:p>
          <a:p>
            <a:pPr marL="357188"/>
            <a:r>
              <a:rPr lang="lv-LV" sz="1600" dirty="0">
                <a:solidFill>
                  <a:schemeClr val="tx1"/>
                </a:solidFill>
              </a:rPr>
              <a:t>2) pēc plāna realizācijas 20%</a:t>
            </a:r>
          </a:p>
          <a:p>
            <a:pPr algn="ctr"/>
            <a:endParaRPr lang="lv-LV" sz="1072" b="1" dirty="0">
              <a:solidFill>
                <a:schemeClr val="tx1"/>
              </a:solidFill>
            </a:endParaRPr>
          </a:p>
        </p:txBody>
      </p:sp>
      <p:sp>
        <p:nvSpPr>
          <p:cNvPr id="6" name="TextBox 5">
            <a:extLst>
              <a:ext uri="{FF2B5EF4-FFF2-40B4-BE49-F238E27FC236}">
                <a16:creationId xmlns:a16="http://schemas.microsoft.com/office/drawing/2014/main" id="{E08EBF0A-09EA-44CF-9DAF-694DD229775E}"/>
              </a:ext>
            </a:extLst>
          </p:cNvPr>
          <p:cNvSpPr txBox="1"/>
          <p:nvPr/>
        </p:nvSpPr>
        <p:spPr>
          <a:xfrm>
            <a:off x="5908949" y="3234235"/>
            <a:ext cx="4401242" cy="1200329"/>
          </a:xfrm>
          <a:prstGeom prst="rect">
            <a:avLst/>
          </a:prstGeom>
          <a:noFill/>
        </p:spPr>
        <p:txBody>
          <a:bodyPr wrap="square" rtlCol="0">
            <a:spAutoFit/>
          </a:bodyPr>
          <a:lstStyle/>
          <a:p>
            <a:pPr algn="ctr"/>
            <a:r>
              <a:rPr lang="lv-LV" b="1" u="sng" dirty="0"/>
              <a:t>Atbalsta saņemšanas nosacījumi</a:t>
            </a:r>
            <a:endParaRPr lang="lv-LV" b="1" dirty="0"/>
          </a:p>
          <a:p>
            <a:r>
              <a:rPr lang="lv-LV" dirty="0" err="1"/>
              <a:t>Darījumdarbības</a:t>
            </a:r>
            <a:r>
              <a:rPr lang="lv-LV" dirty="0"/>
              <a:t> plāns + </a:t>
            </a:r>
            <a:r>
              <a:rPr lang="lv-LV" u="sng" dirty="0"/>
              <a:t>konsultants</a:t>
            </a:r>
            <a:r>
              <a:rPr lang="lv-LV" dirty="0"/>
              <a:t>:</a:t>
            </a:r>
          </a:p>
          <a:p>
            <a:pPr marL="153083" indent="-153083">
              <a:buFontTx/>
              <a:buChar char="-"/>
            </a:pPr>
            <a:r>
              <a:rPr lang="lv-LV" dirty="0"/>
              <a:t>2-4 gadi</a:t>
            </a:r>
          </a:p>
          <a:p>
            <a:pPr marL="153083" indent="-153083">
              <a:buFontTx/>
              <a:buChar char="-"/>
            </a:pPr>
            <a:r>
              <a:rPr lang="lv-LV" dirty="0"/>
              <a:t>konkrētu rādītāju sasniegšana</a:t>
            </a:r>
            <a:endParaRPr lang="lv-LV" sz="1050" dirty="0"/>
          </a:p>
        </p:txBody>
      </p:sp>
      <p:sp>
        <p:nvSpPr>
          <p:cNvPr id="7" name="TextBox 6">
            <a:extLst>
              <a:ext uri="{FF2B5EF4-FFF2-40B4-BE49-F238E27FC236}">
                <a16:creationId xmlns:a16="http://schemas.microsoft.com/office/drawing/2014/main" id="{03D3D259-F90F-4C73-A243-7C34E3471E36}"/>
              </a:ext>
            </a:extLst>
          </p:cNvPr>
          <p:cNvSpPr txBox="1"/>
          <p:nvPr/>
        </p:nvSpPr>
        <p:spPr>
          <a:xfrm>
            <a:off x="5953851" y="1907648"/>
            <a:ext cx="4266888" cy="1200329"/>
          </a:xfrm>
          <a:prstGeom prst="rect">
            <a:avLst/>
          </a:prstGeom>
          <a:noFill/>
        </p:spPr>
        <p:txBody>
          <a:bodyPr wrap="square" rtlCol="0">
            <a:spAutoFit/>
          </a:bodyPr>
          <a:lstStyle/>
          <a:p>
            <a:pPr algn="ctr"/>
            <a:r>
              <a:rPr lang="lv-LV" b="1" u="sng" dirty="0"/>
              <a:t>Atbalsta pretendents</a:t>
            </a:r>
            <a:endParaRPr lang="lv-LV" b="1" dirty="0"/>
          </a:p>
          <a:p>
            <a:r>
              <a:rPr lang="lv-LV" dirty="0"/>
              <a:t>SI/apgrozījums: 0 - 15 000 EUR</a:t>
            </a:r>
          </a:p>
          <a:p>
            <a:r>
              <a:rPr lang="lv-LV" dirty="0"/>
              <a:t>Zeme: līdz 50 ha</a:t>
            </a:r>
          </a:p>
          <a:p>
            <a:r>
              <a:rPr lang="lv-LV" dirty="0"/>
              <a:t>Lauksaimnieciskā izglītība: 160 stundas</a:t>
            </a:r>
          </a:p>
        </p:txBody>
      </p:sp>
      <p:sp>
        <p:nvSpPr>
          <p:cNvPr id="8" name="TextBox 7">
            <a:extLst>
              <a:ext uri="{FF2B5EF4-FFF2-40B4-BE49-F238E27FC236}">
                <a16:creationId xmlns:a16="http://schemas.microsoft.com/office/drawing/2014/main" id="{ECD39344-B83E-45D0-B3B5-07D3A2E4327A}"/>
              </a:ext>
            </a:extLst>
          </p:cNvPr>
          <p:cNvSpPr txBox="1"/>
          <p:nvPr/>
        </p:nvSpPr>
        <p:spPr>
          <a:xfrm>
            <a:off x="5908949" y="4683264"/>
            <a:ext cx="4401242" cy="1107996"/>
          </a:xfrm>
          <a:prstGeom prst="rect">
            <a:avLst/>
          </a:prstGeom>
          <a:noFill/>
        </p:spPr>
        <p:txBody>
          <a:bodyPr wrap="square" rtlCol="0">
            <a:spAutoFit/>
          </a:bodyPr>
          <a:lstStyle/>
          <a:p>
            <a:pPr algn="ctr"/>
            <a:r>
              <a:rPr lang="lv-LV" b="1" u="sng" dirty="0"/>
              <a:t>Atbalstāmās aktivitātes</a:t>
            </a:r>
          </a:p>
          <a:p>
            <a:r>
              <a:rPr lang="lv-LV" sz="1600" dirty="0"/>
              <a:t>Dzīvu dzīvnieku iegāde</a:t>
            </a:r>
          </a:p>
          <a:p>
            <a:r>
              <a:rPr lang="lv-LV" sz="1600" dirty="0"/>
              <a:t>Stādu iegāde</a:t>
            </a:r>
          </a:p>
          <a:p>
            <a:r>
              <a:rPr lang="lv-LV" sz="1600" dirty="0"/>
              <a:t>Jaunas, lietotas tehnika iegāde u.c.</a:t>
            </a:r>
          </a:p>
        </p:txBody>
      </p:sp>
      <p:sp>
        <p:nvSpPr>
          <p:cNvPr id="9" name="TextBox 8">
            <a:extLst>
              <a:ext uri="{FF2B5EF4-FFF2-40B4-BE49-F238E27FC236}">
                <a16:creationId xmlns:a16="http://schemas.microsoft.com/office/drawing/2014/main" id="{C1D23B9B-49B3-40AE-9F97-46896AF5FEC0}"/>
              </a:ext>
            </a:extLst>
          </p:cNvPr>
          <p:cNvSpPr txBox="1"/>
          <p:nvPr/>
        </p:nvSpPr>
        <p:spPr>
          <a:xfrm>
            <a:off x="2135827" y="4782710"/>
            <a:ext cx="3358727" cy="1846659"/>
          </a:xfrm>
          <a:prstGeom prst="rect">
            <a:avLst/>
          </a:prstGeom>
          <a:noFill/>
        </p:spPr>
        <p:txBody>
          <a:bodyPr wrap="square" rtlCol="0">
            <a:spAutoFit/>
          </a:bodyPr>
          <a:lstStyle/>
          <a:p>
            <a:r>
              <a:rPr lang="lv-LV" sz="1600" b="1" u="sng" dirty="0"/>
              <a:t>Prioritāte</a:t>
            </a:r>
          </a:p>
          <a:p>
            <a:r>
              <a:rPr lang="lv-LV" sz="1400" dirty="0"/>
              <a:t>1. Augļkopība, dārzeņkopība </a:t>
            </a:r>
          </a:p>
          <a:p>
            <a:r>
              <a:rPr lang="lv-LV" sz="1400" dirty="0"/>
              <a:t>2. Lopkopība </a:t>
            </a:r>
          </a:p>
          <a:p>
            <a:r>
              <a:rPr lang="lv-LV" sz="1400" dirty="0"/>
              <a:t>3. Nišas vai jaunu produktu ražošana un pārstrāde</a:t>
            </a:r>
          </a:p>
          <a:p>
            <a:r>
              <a:rPr lang="lv-LV" sz="1400" dirty="0"/>
              <a:t>4. Riska pārvaldība</a:t>
            </a:r>
          </a:p>
          <a:p>
            <a:r>
              <a:rPr lang="lv-LV" sz="1400" dirty="0"/>
              <a:t>5. Kooperācija/sadarbība</a:t>
            </a:r>
          </a:p>
          <a:p>
            <a:r>
              <a:rPr lang="lv-LV" sz="1400" dirty="0"/>
              <a:t>6. Citi</a:t>
            </a:r>
          </a:p>
        </p:txBody>
      </p:sp>
      <p:sp>
        <p:nvSpPr>
          <p:cNvPr id="10" name="Taisnstūris ar noapaļotiem stūriem 3">
            <a:extLst>
              <a:ext uri="{FF2B5EF4-FFF2-40B4-BE49-F238E27FC236}">
                <a16:creationId xmlns:a16="http://schemas.microsoft.com/office/drawing/2014/main" id="{E292A908-F6D9-4C1F-9661-01CD6D4810B2}"/>
              </a:ext>
            </a:extLst>
          </p:cNvPr>
          <p:cNvSpPr/>
          <p:nvPr/>
        </p:nvSpPr>
        <p:spPr>
          <a:xfrm>
            <a:off x="3602630" y="1195920"/>
            <a:ext cx="6707561" cy="745088"/>
          </a:xfrm>
          <a:prstGeom prst="round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Vienreizējs maksājums par </a:t>
            </a:r>
          </a:p>
          <a:p>
            <a:pPr algn="ctr"/>
            <a:r>
              <a:rPr lang="lv-LV" b="1" dirty="0">
                <a:solidFill>
                  <a:schemeClr val="tx1"/>
                </a:solidFill>
              </a:rPr>
              <a:t>biznesa plāna realizāciju maziem lauksaimniekiem (</a:t>
            </a:r>
            <a:r>
              <a:rPr lang="lv-LV" b="1" i="1" dirty="0" err="1">
                <a:solidFill>
                  <a:schemeClr val="tx1"/>
                </a:solidFill>
              </a:rPr>
              <a:t>lump</a:t>
            </a:r>
            <a:r>
              <a:rPr lang="lv-LV" b="1" i="1" dirty="0">
                <a:solidFill>
                  <a:schemeClr val="tx1"/>
                </a:solidFill>
              </a:rPr>
              <a:t> sum</a:t>
            </a:r>
            <a:r>
              <a:rPr lang="lv-LV" b="1" dirty="0">
                <a:solidFill>
                  <a:schemeClr val="tx1"/>
                </a:solidFill>
              </a:rPr>
              <a:t>) </a:t>
            </a:r>
          </a:p>
        </p:txBody>
      </p:sp>
    </p:spTree>
    <p:extLst>
      <p:ext uri="{BB962C8B-B14F-4D97-AF65-F5344CB8AC3E}">
        <p14:creationId xmlns:p14="http://schemas.microsoft.com/office/powerpoint/2010/main" val="2345396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7D46009A-AB8C-4F06-BA3C-3D74C3C1E293}"/>
              </a:ext>
            </a:extLst>
          </p:cNvPr>
          <p:cNvSpPr txBox="1">
            <a:spLocks/>
          </p:cNvSpPr>
          <p:nvPr/>
        </p:nvSpPr>
        <p:spPr>
          <a:xfrm>
            <a:off x="3104322" y="169520"/>
            <a:ext cx="7563678" cy="11458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900" b="1" cap="all" dirty="0">
                <a:solidFill>
                  <a:srgbClr val="C00000"/>
                </a:solidFill>
              </a:rPr>
              <a:t>Finanšu instruments maziem/vidējiem lauksaimniekiem</a:t>
            </a:r>
          </a:p>
          <a:p>
            <a:pPr algn="ctr"/>
            <a:r>
              <a:rPr lang="lv-LV" sz="2900" b="1" dirty="0"/>
              <a:t> pārejas periodā - 30 </a:t>
            </a:r>
            <a:r>
              <a:rPr lang="lv-LV" sz="2900" b="1" dirty="0" err="1"/>
              <a:t>milj.EUR</a:t>
            </a:r>
            <a:r>
              <a:rPr lang="lv-LV" sz="2900" b="1" dirty="0"/>
              <a:t> </a:t>
            </a:r>
          </a:p>
        </p:txBody>
      </p:sp>
      <p:sp>
        <p:nvSpPr>
          <p:cNvPr id="12" name="TextBox 11">
            <a:extLst>
              <a:ext uri="{FF2B5EF4-FFF2-40B4-BE49-F238E27FC236}">
                <a16:creationId xmlns:a16="http://schemas.microsoft.com/office/drawing/2014/main" id="{5A9C350A-0959-4F72-8B51-42A77355BCBD}"/>
              </a:ext>
            </a:extLst>
          </p:cNvPr>
          <p:cNvSpPr txBox="1"/>
          <p:nvPr/>
        </p:nvSpPr>
        <p:spPr>
          <a:xfrm>
            <a:off x="6228533" y="3304011"/>
            <a:ext cx="4025076" cy="1077218"/>
          </a:xfrm>
          <a:prstGeom prst="rect">
            <a:avLst/>
          </a:prstGeom>
          <a:noFill/>
        </p:spPr>
        <p:txBody>
          <a:bodyPr wrap="square" rtlCol="0">
            <a:spAutoFit/>
          </a:bodyPr>
          <a:lstStyle/>
          <a:p>
            <a:pPr algn="ctr"/>
            <a:r>
              <a:rPr lang="lv-LV" sz="1600" b="1" u="sng" dirty="0"/>
              <a:t>Atbalsta saņemšanas nosacījumi</a:t>
            </a:r>
            <a:endParaRPr lang="lv-LV" sz="1600" b="1" dirty="0"/>
          </a:p>
          <a:p>
            <a:r>
              <a:rPr lang="lv-LV" sz="1600" dirty="0" err="1"/>
              <a:t>Darījumdarbības</a:t>
            </a:r>
            <a:r>
              <a:rPr lang="lv-LV" sz="1600" dirty="0"/>
              <a:t> plāns:</a:t>
            </a:r>
          </a:p>
          <a:p>
            <a:pPr marL="153083" indent="-153083">
              <a:buFontTx/>
              <a:buChar char="-"/>
            </a:pPr>
            <a:r>
              <a:rPr lang="lv-LV" sz="1600" dirty="0"/>
              <a:t>2-4 gadi</a:t>
            </a:r>
          </a:p>
          <a:p>
            <a:pPr marL="153083" indent="-153083">
              <a:buFontTx/>
              <a:buChar char="-"/>
            </a:pPr>
            <a:r>
              <a:rPr lang="lv-LV" sz="1600" dirty="0"/>
              <a:t>Biznesa plānā noteikto rādītāju sasniegšana</a:t>
            </a:r>
          </a:p>
        </p:txBody>
      </p:sp>
      <p:sp>
        <p:nvSpPr>
          <p:cNvPr id="13" name="TextBox 12">
            <a:extLst>
              <a:ext uri="{FF2B5EF4-FFF2-40B4-BE49-F238E27FC236}">
                <a16:creationId xmlns:a16="http://schemas.microsoft.com/office/drawing/2014/main" id="{09B01383-0E9A-44CF-83EB-986FE4D46667}"/>
              </a:ext>
            </a:extLst>
          </p:cNvPr>
          <p:cNvSpPr txBox="1"/>
          <p:nvPr/>
        </p:nvSpPr>
        <p:spPr>
          <a:xfrm>
            <a:off x="6228533" y="2053503"/>
            <a:ext cx="3774310" cy="830997"/>
          </a:xfrm>
          <a:prstGeom prst="rect">
            <a:avLst/>
          </a:prstGeom>
          <a:noFill/>
        </p:spPr>
        <p:txBody>
          <a:bodyPr wrap="square" rtlCol="0">
            <a:spAutoFit/>
          </a:bodyPr>
          <a:lstStyle/>
          <a:p>
            <a:pPr algn="ctr"/>
            <a:r>
              <a:rPr lang="lv-LV" sz="1600" b="1" u="sng" dirty="0"/>
              <a:t>Atbalsta pretendents</a:t>
            </a:r>
            <a:endParaRPr lang="lv-LV" sz="1600" b="1" dirty="0"/>
          </a:p>
          <a:p>
            <a:r>
              <a:rPr lang="lv-LV" sz="1600" dirty="0"/>
              <a:t>Apgrozījums:  - 100 000 EUR</a:t>
            </a:r>
          </a:p>
          <a:p>
            <a:r>
              <a:rPr lang="lv-LV" sz="1600" dirty="0"/>
              <a:t>Lauksaimnieciskā izglītība: 160 stundas</a:t>
            </a:r>
          </a:p>
        </p:txBody>
      </p:sp>
      <p:sp>
        <p:nvSpPr>
          <p:cNvPr id="14" name="TextBox 13">
            <a:extLst>
              <a:ext uri="{FF2B5EF4-FFF2-40B4-BE49-F238E27FC236}">
                <a16:creationId xmlns:a16="http://schemas.microsoft.com/office/drawing/2014/main" id="{D465B5C9-4F14-4186-B58B-20E482BF77C1}"/>
              </a:ext>
            </a:extLst>
          </p:cNvPr>
          <p:cNvSpPr txBox="1"/>
          <p:nvPr/>
        </p:nvSpPr>
        <p:spPr>
          <a:xfrm>
            <a:off x="5921187" y="4523743"/>
            <a:ext cx="4389005" cy="1815882"/>
          </a:xfrm>
          <a:prstGeom prst="rect">
            <a:avLst/>
          </a:prstGeom>
          <a:noFill/>
        </p:spPr>
        <p:txBody>
          <a:bodyPr wrap="square" rtlCol="0">
            <a:spAutoFit/>
          </a:bodyPr>
          <a:lstStyle/>
          <a:p>
            <a:pPr algn="ctr"/>
            <a:r>
              <a:rPr lang="lv-LV" sz="1600" b="1" u="sng" dirty="0"/>
              <a:t>Atbalstāmās aktivitātes</a:t>
            </a:r>
            <a:endParaRPr lang="lv-LV" sz="1286" b="1" u="sng" dirty="0"/>
          </a:p>
          <a:p>
            <a:r>
              <a:rPr lang="lv-LV" sz="1600" dirty="0"/>
              <a:t>Dzīvu dzīvnieku iegāde </a:t>
            </a:r>
          </a:p>
          <a:p>
            <a:r>
              <a:rPr lang="lv-LV" sz="1600" dirty="0"/>
              <a:t>Stādu iegāde</a:t>
            </a:r>
          </a:p>
          <a:p>
            <a:r>
              <a:rPr lang="lv-LV" sz="1600" dirty="0"/>
              <a:t>Pamatlīdzekļu (arī lietotu) iegāde, būves - pārbūve, uzstādīšana, celtniecības izmaksas, kā arī ēkas atjaunošanas izmaksas</a:t>
            </a:r>
          </a:p>
          <a:p>
            <a:r>
              <a:rPr lang="lv-LV" sz="1600" dirty="0"/>
              <a:t>Apgrozāmie līdzekļi</a:t>
            </a:r>
            <a:endParaRPr lang="lv-LV" sz="1600" u="sng" dirty="0"/>
          </a:p>
        </p:txBody>
      </p:sp>
      <p:sp>
        <p:nvSpPr>
          <p:cNvPr id="15" name="Taisnstūris ar noapaļotiem stūriem 9">
            <a:extLst>
              <a:ext uri="{FF2B5EF4-FFF2-40B4-BE49-F238E27FC236}">
                <a16:creationId xmlns:a16="http://schemas.microsoft.com/office/drawing/2014/main" id="{3B88E6D8-4051-4793-8D70-C9AB431AB976}"/>
              </a:ext>
            </a:extLst>
          </p:cNvPr>
          <p:cNvSpPr/>
          <p:nvPr/>
        </p:nvSpPr>
        <p:spPr>
          <a:xfrm>
            <a:off x="2065324" y="2098098"/>
            <a:ext cx="3774310" cy="2618412"/>
          </a:xfrm>
          <a:prstGeom prst="roundRect">
            <a:avLst/>
          </a:pr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lv-LV" sz="1100" b="1" dirty="0">
              <a:solidFill>
                <a:schemeClr val="bg1"/>
              </a:solidFill>
            </a:endParaRPr>
          </a:p>
          <a:p>
            <a:pPr algn="ctr"/>
            <a:r>
              <a:rPr lang="lv-LV" b="1" dirty="0">
                <a:solidFill>
                  <a:schemeClr val="tx1"/>
                </a:solidFill>
              </a:rPr>
              <a:t>Atbalsts ir sniegts aizdevuma veida </a:t>
            </a:r>
            <a:br>
              <a:rPr lang="lv-LV" sz="1100" b="1" dirty="0">
                <a:solidFill>
                  <a:schemeClr val="tx1"/>
                </a:solidFill>
              </a:rPr>
            </a:br>
            <a:r>
              <a:rPr lang="lv-LV" sz="1600" b="1" dirty="0">
                <a:solidFill>
                  <a:schemeClr val="tx1"/>
                </a:solidFill>
              </a:rPr>
              <a:t>līdz - </a:t>
            </a:r>
            <a:r>
              <a:rPr lang="lv-LV" sz="1600" b="1" dirty="0">
                <a:solidFill>
                  <a:srgbClr val="C00000"/>
                </a:solidFill>
              </a:rPr>
              <a:t>100 000 EUR un iespēju ari daļēji dzēst kredītprocentus</a:t>
            </a:r>
            <a:endParaRPr lang="lv-LV" sz="1100" b="1" dirty="0">
              <a:solidFill>
                <a:srgbClr val="C00000"/>
              </a:solidFill>
            </a:endParaRPr>
          </a:p>
          <a:p>
            <a:pPr algn="ctr"/>
            <a:endParaRPr lang="lv-LV" b="1" i="1" dirty="0">
              <a:solidFill>
                <a:schemeClr val="tx1"/>
              </a:solidFill>
            </a:endParaRPr>
          </a:p>
          <a:p>
            <a:pPr algn="ctr"/>
            <a:r>
              <a:rPr lang="lv-LV" sz="1600" i="1" dirty="0">
                <a:solidFill>
                  <a:schemeClr val="tx1"/>
                </a:solidFill>
              </a:rPr>
              <a:t>(Iespējamais pretendentu skaits </a:t>
            </a:r>
            <a:r>
              <a:rPr lang="lv-LV" sz="1600" dirty="0">
                <a:solidFill>
                  <a:schemeClr val="tx1"/>
                </a:solidFill>
              </a:rPr>
              <a:t>Skaits:</a:t>
            </a:r>
            <a:r>
              <a:rPr lang="lv-LV" sz="1600" i="1" dirty="0">
                <a:solidFill>
                  <a:schemeClr val="tx1"/>
                </a:solidFill>
              </a:rPr>
              <a:t>~1 500)</a:t>
            </a:r>
            <a:endParaRPr lang="lv-LV" sz="1600" dirty="0"/>
          </a:p>
          <a:p>
            <a:pPr algn="ctr"/>
            <a:br>
              <a:rPr lang="lv-LV" sz="965" i="1" dirty="0"/>
            </a:br>
            <a:endParaRPr lang="lv-LV" sz="1072" b="1" i="1" dirty="0">
              <a:solidFill>
                <a:schemeClr val="tx1"/>
              </a:solidFill>
            </a:endParaRPr>
          </a:p>
        </p:txBody>
      </p:sp>
      <p:sp>
        <p:nvSpPr>
          <p:cNvPr id="17" name="Taisnstūris ar noapaļotiem stūriem 3">
            <a:extLst>
              <a:ext uri="{FF2B5EF4-FFF2-40B4-BE49-F238E27FC236}">
                <a16:creationId xmlns:a16="http://schemas.microsoft.com/office/drawing/2014/main" id="{2D5034EC-956F-41A3-9D4E-9ED70FC3B89D}"/>
              </a:ext>
            </a:extLst>
          </p:cNvPr>
          <p:cNvSpPr/>
          <p:nvPr/>
        </p:nvSpPr>
        <p:spPr>
          <a:xfrm>
            <a:off x="3687074" y="1269766"/>
            <a:ext cx="6398174" cy="826115"/>
          </a:xfrm>
          <a:prstGeom prst="round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solidFill>
              </a:rPr>
              <a:t>Turpināt ALTUM aizdevumu programmu maziem/vidējiem lauksaimniekiem lauku teritorijā</a:t>
            </a:r>
          </a:p>
        </p:txBody>
      </p:sp>
    </p:spTree>
    <p:extLst>
      <p:ext uri="{BB962C8B-B14F-4D97-AF65-F5344CB8AC3E}">
        <p14:creationId xmlns:p14="http://schemas.microsoft.com/office/powerpoint/2010/main" val="1996369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3FB4FE1-41E7-46D8-B3DC-F929FD4BD5AF}"/>
              </a:ext>
            </a:extLst>
          </p:cNvPr>
          <p:cNvSpPr>
            <a:spLocks noGrp="1"/>
          </p:cNvSpPr>
          <p:nvPr>
            <p:ph type="sldNum" sz="quarter" idx="13"/>
          </p:nvPr>
        </p:nvSpPr>
        <p:spPr/>
        <p:txBody>
          <a:bodyPr/>
          <a:lstStyle/>
          <a:p>
            <a:pPr>
              <a:defRPr/>
            </a:pPr>
            <a:fld id="{B8719ED3-7948-4C12-A114-DC93F50FCF9D}" type="slidenum">
              <a:rPr lang="en-US" altLang="en-US" smtClean="0"/>
              <a:pPr>
                <a:defRPr/>
              </a:pPr>
              <a:t>23</a:t>
            </a:fld>
            <a:endParaRPr lang="en-US" altLang="en-US"/>
          </a:p>
        </p:txBody>
      </p:sp>
      <p:cxnSp>
        <p:nvCxnSpPr>
          <p:cNvPr id="7" name="Taisns bultveida savienotājs 7">
            <a:extLst>
              <a:ext uri="{FF2B5EF4-FFF2-40B4-BE49-F238E27FC236}">
                <a16:creationId xmlns:a16="http://schemas.microsoft.com/office/drawing/2014/main" id="{4B1F33A2-447B-4692-A398-830E9033F05B}"/>
              </a:ext>
            </a:extLst>
          </p:cNvPr>
          <p:cNvCxnSpPr>
            <a:cxnSpLocks/>
          </p:cNvCxnSpPr>
          <p:nvPr/>
        </p:nvCxnSpPr>
        <p:spPr>
          <a:xfrm flipH="1">
            <a:off x="3344830" y="949381"/>
            <a:ext cx="1672756" cy="5121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aisnstūris ar noapaļotiem stūriem 8">
            <a:extLst>
              <a:ext uri="{FF2B5EF4-FFF2-40B4-BE49-F238E27FC236}">
                <a16:creationId xmlns:a16="http://schemas.microsoft.com/office/drawing/2014/main" id="{54ECCFBB-8643-4550-8A7B-7332C4E7C52A}"/>
              </a:ext>
            </a:extLst>
          </p:cNvPr>
          <p:cNvSpPr/>
          <p:nvPr/>
        </p:nvSpPr>
        <p:spPr>
          <a:xfrm>
            <a:off x="1464629" y="1534054"/>
            <a:ext cx="2581605" cy="1940431"/>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lv-LV" sz="1600" b="1" dirty="0">
              <a:solidFill>
                <a:schemeClr val="tx1"/>
              </a:solidFill>
              <a:effectLst>
                <a:outerShdw blurRad="38100" dist="38100" dir="2700000" algn="tl">
                  <a:srgbClr val="000000">
                    <a:alpha val="43137"/>
                  </a:srgbClr>
                </a:outerShdw>
              </a:effectLst>
            </a:endParaRPr>
          </a:p>
          <a:p>
            <a:pPr lvl="0" algn="ctr"/>
            <a:r>
              <a:rPr lang="lv-LV" sz="1600" b="1" dirty="0">
                <a:solidFill>
                  <a:schemeClr val="bg1"/>
                </a:solidFill>
              </a:rPr>
              <a:t>Atbalsts inovāciju izstrādei </a:t>
            </a:r>
          </a:p>
          <a:p>
            <a:pPr lvl="0" algn="ctr"/>
            <a:r>
              <a:rPr lang="lv-LV" sz="1600" b="1" dirty="0">
                <a:solidFill>
                  <a:srgbClr val="FF0000"/>
                </a:solidFill>
              </a:rPr>
              <a:t>(nacionālā līmenī)</a:t>
            </a:r>
          </a:p>
        </p:txBody>
      </p:sp>
      <p:sp>
        <p:nvSpPr>
          <p:cNvPr id="9" name="Taisnstūris ar noapaļotiem stūriem 9">
            <a:extLst>
              <a:ext uri="{FF2B5EF4-FFF2-40B4-BE49-F238E27FC236}">
                <a16:creationId xmlns:a16="http://schemas.microsoft.com/office/drawing/2014/main" id="{FFAB37FF-D63F-4D2A-A9AE-FECF5CEE7F82}"/>
              </a:ext>
            </a:extLst>
          </p:cNvPr>
          <p:cNvSpPr/>
          <p:nvPr/>
        </p:nvSpPr>
        <p:spPr>
          <a:xfrm>
            <a:off x="4543304" y="1488568"/>
            <a:ext cx="2764858" cy="1940432"/>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lv-LV" sz="1600" b="1" dirty="0">
              <a:solidFill>
                <a:srgbClr val="00B0F0"/>
              </a:solidFill>
            </a:endParaRPr>
          </a:p>
          <a:p>
            <a:pPr algn="ctr"/>
            <a:r>
              <a:rPr lang="lv-LV" sz="1600" b="1" dirty="0">
                <a:solidFill>
                  <a:schemeClr val="bg1"/>
                </a:solidFill>
              </a:rPr>
              <a:t>Atbalsts jaunu produktu, metožu, procesu un tehnoloģijas izstrādei</a:t>
            </a:r>
          </a:p>
          <a:p>
            <a:pPr algn="ctr"/>
            <a:r>
              <a:rPr lang="lv-LV" sz="1600" b="1" dirty="0">
                <a:solidFill>
                  <a:srgbClr val="FF0000"/>
                </a:solidFill>
              </a:rPr>
              <a:t>(saimniecību līmenī)</a:t>
            </a:r>
          </a:p>
          <a:p>
            <a:pPr algn="ctr"/>
            <a:endParaRPr lang="lv-LV" sz="1200" b="1" dirty="0">
              <a:solidFill>
                <a:schemeClr val="tx1"/>
              </a:solidFill>
              <a:effectLst>
                <a:outerShdw blurRad="38100" dist="38100" dir="2700000" algn="tl">
                  <a:srgbClr val="000000">
                    <a:alpha val="43137"/>
                  </a:srgbClr>
                </a:outerShdw>
              </a:effectLst>
            </a:endParaRPr>
          </a:p>
          <a:p>
            <a:pPr algn="ctr"/>
            <a:endParaRPr lang="lv-LV" dirty="0">
              <a:effectLst>
                <a:outerShdw blurRad="38100" dist="38100" dir="2700000" algn="tl">
                  <a:srgbClr val="000000">
                    <a:alpha val="43137"/>
                  </a:srgbClr>
                </a:outerShdw>
              </a:effectLst>
            </a:endParaRPr>
          </a:p>
          <a:p>
            <a:pPr algn="ctr"/>
            <a:br>
              <a:rPr lang="lv-LV" i="1" dirty="0">
                <a:effectLst>
                  <a:outerShdw blurRad="38100" dist="38100" dir="2700000" algn="tl">
                    <a:srgbClr val="000000">
                      <a:alpha val="43137"/>
                    </a:srgbClr>
                  </a:outerShdw>
                </a:effectLst>
              </a:rPr>
            </a:br>
            <a:endParaRPr lang="lv-LV" sz="2000" b="1" i="1" dirty="0">
              <a:solidFill>
                <a:schemeClr val="tx1"/>
              </a:solidFill>
              <a:effectLst>
                <a:outerShdw blurRad="38100" dist="38100" dir="2700000" algn="tl">
                  <a:srgbClr val="000000">
                    <a:alpha val="43137"/>
                  </a:srgbClr>
                </a:outerShdw>
              </a:effectLst>
            </a:endParaRPr>
          </a:p>
        </p:txBody>
      </p:sp>
      <p:cxnSp>
        <p:nvCxnSpPr>
          <p:cNvPr id="10" name="Taisns bultveida savienotājs 17">
            <a:extLst>
              <a:ext uri="{FF2B5EF4-FFF2-40B4-BE49-F238E27FC236}">
                <a16:creationId xmlns:a16="http://schemas.microsoft.com/office/drawing/2014/main" id="{1A4DEFE4-A84C-4A43-988F-7220642E913B}"/>
              </a:ext>
            </a:extLst>
          </p:cNvPr>
          <p:cNvCxnSpPr>
            <a:cxnSpLocks/>
          </p:cNvCxnSpPr>
          <p:nvPr/>
        </p:nvCxnSpPr>
        <p:spPr>
          <a:xfrm>
            <a:off x="6178062" y="961292"/>
            <a:ext cx="17102" cy="5397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aisnstūris ar noapaļotiem stūriem 9">
            <a:extLst>
              <a:ext uri="{FF2B5EF4-FFF2-40B4-BE49-F238E27FC236}">
                <a16:creationId xmlns:a16="http://schemas.microsoft.com/office/drawing/2014/main" id="{A1544ACE-697D-4487-BD86-6DC9C34B6477}"/>
              </a:ext>
            </a:extLst>
          </p:cNvPr>
          <p:cNvSpPr/>
          <p:nvPr/>
        </p:nvSpPr>
        <p:spPr>
          <a:xfrm>
            <a:off x="7636502" y="1501070"/>
            <a:ext cx="2849215" cy="1927930"/>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lv-LV" sz="1600" b="1" dirty="0">
              <a:solidFill>
                <a:schemeClr val="tx1"/>
              </a:solidFill>
              <a:effectLst>
                <a:outerShdw blurRad="38100" dist="38100" dir="2700000" algn="tl">
                  <a:srgbClr val="000000">
                    <a:alpha val="43137"/>
                  </a:srgbClr>
                </a:outerShdw>
              </a:effectLst>
            </a:endParaRPr>
          </a:p>
          <a:p>
            <a:pPr algn="ctr"/>
            <a:r>
              <a:rPr lang="lv-LV" sz="1600" b="1" dirty="0">
                <a:solidFill>
                  <a:schemeClr val="bg1"/>
                </a:solidFill>
              </a:rPr>
              <a:t>Produktu virzība tirgū un tūrisma pakalpojumu mārketings</a:t>
            </a:r>
          </a:p>
        </p:txBody>
      </p:sp>
      <p:cxnSp>
        <p:nvCxnSpPr>
          <p:cNvPr id="12" name="Taisns bultveida savienotājs 17">
            <a:extLst>
              <a:ext uri="{FF2B5EF4-FFF2-40B4-BE49-F238E27FC236}">
                <a16:creationId xmlns:a16="http://schemas.microsoft.com/office/drawing/2014/main" id="{6C187B67-D949-4BF0-AB14-466699BC26D9}"/>
              </a:ext>
            </a:extLst>
          </p:cNvPr>
          <p:cNvCxnSpPr>
            <a:cxnSpLocks/>
          </p:cNvCxnSpPr>
          <p:nvPr/>
        </p:nvCxnSpPr>
        <p:spPr>
          <a:xfrm>
            <a:off x="7805232" y="928034"/>
            <a:ext cx="1083671" cy="5605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aisnstūris ar noapaļotiem stūriem 3">
            <a:extLst>
              <a:ext uri="{FF2B5EF4-FFF2-40B4-BE49-F238E27FC236}">
                <a16:creationId xmlns:a16="http://schemas.microsoft.com/office/drawing/2014/main" id="{78B5A873-B3DD-4CCE-9C29-9C48305EEE9B}"/>
              </a:ext>
            </a:extLst>
          </p:cNvPr>
          <p:cNvSpPr/>
          <p:nvPr/>
        </p:nvSpPr>
        <p:spPr>
          <a:xfrm>
            <a:off x="3709591" y="141640"/>
            <a:ext cx="5507651" cy="786395"/>
          </a:xfrm>
          <a:prstGeom prst="roundRect">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b="1" dirty="0">
                <a:solidFill>
                  <a:schemeClr val="tx1"/>
                </a:solidFill>
              </a:rPr>
              <a:t>Sadarbība</a:t>
            </a:r>
          </a:p>
        </p:txBody>
      </p:sp>
      <p:sp>
        <p:nvSpPr>
          <p:cNvPr id="20" name="Taisnstūris ar noapaļotiem stūriem 8">
            <a:extLst>
              <a:ext uri="{FF2B5EF4-FFF2-40B4-BE49-F238E27FC236}">
                <a16:creationId xmlns:a16="http://schemas.microsoft.com/office/drawing/2014/main" id="{EB323402-FB97-468F-8E3A-F784C4F15E2C}"/>
              </a:ext>
            </a:extLst>
          </p:cNvPr>
          <p:cNvSpPr/>
          <p:nvPr/>
        </p:nvSpPr>
        <p:spPr>
          <a:xfrm>
            <a:off x="2021243" y="4047933"/>
            <a:ext cx="4767307" cy="1940431"/>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lv-LV" sz="1600" b="1" dirty="0">
                <a:solidFill>
                  <a:schemeClr val="bg1"/>
                </a:solidFill>
              </a:rPr>
              <a:t>Apakšpasākumu mērķis </a:t>
            </a:r>
            <a:r>
              <a:rPr lang="lv-LV" sz="1600" dirty="0">
                <a:solidFill>
                  <a:schemeClr val="bg1"/>
                </a:solidFill>
              </a:rPr>
              <a:t>ir veicināt sadarbību lauksaimniecībā, mežsaimniecībā un lauksaimniecības produktu (izņemot zivsaimniecības produktus) pārstrādē, lai risinātu šo nozaru praktiskās vajadzības, dodot iespēju izstrādāt jaunus produktus, procesus, tehnoloģijas un metodes</a:t>
            </a:r>
          </a:p>
          <a:p>
            <a:pPr algn="ctr"/>
            <a:endParaRPr lang="lv-LV" sz="1400" b="1" dirty="0">
              <a:solidFill>
                <a:schemeClr val="tx1"/>
              </a:solidFill>
              <a:effectLst>
                <a:outerShdw blurRad="38100" dist="38100" dir="2700000" algn="tl">
                  <a:srgbClr val="000000">
                    <a:alpha val="43137"/>
                  </a:srgbClr>
                </a:outerShdw>
              </a:effectLst>
            </a:endParaRPr>
          </a:p>
        </p:txBody>
      </p:sp>
      <p:sp>
        <p:nvSpPr>
          <p:cNvPr id="16" name="Bultiņa: labā ar svītrām 15">
            <a:extLst>
              <a:ext uri="{FF2B5EF4-FFF2-40B4-BE49-F238E27FC236}">
                <a16:creationId xmlns:a16="http://schemas.microsoft.com/office/drawing/2014/main" id="{9C1FED71-FF09-4251-BB43-92E7C5A99891}"/>
              </a:ext>
            </a:extLst>
          </p:cNvPr>
          <p:cNvSpPr/>
          <p:nvPr/>
        </p:nvSpPr>
        <p:spPr>
          <a:xfrm rot="5400000">
            <a:off x="4140329" y="3063721"/>
            <a:ext cx="529134" cy="1360960"/>
          </a:xfrm>
          <a:prstGeom prst="stripedRightArrow">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23" name="Taisnstūris ar noapaļotiem stūriem 9">
            <a:extLst>
              <a:ext uri="{FF2B5EF4-FFF2-40B4-BE49-F238E27FC236}">
                <a16:creationId xmlns:a16="http://schemas.microsoft.com/office/drawing/2014/main" id="{B7094A97-256E-4CB5-B58C-597CD35A2504}"/>
              </a:ext>
            </a:extLst>
          </p:cNvPr>
          <p:cNvSpPr/>
          <p:nvPr/>
        </p:nvSpPr>
        <p:spPr>
          <a:xfrm>
            <a:off x="7636502" y="4077892"/>
            <a:ext cx="2849215" cy="2246708"/>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lv-LV" sz="1600" b="1" dirty="0">
                <a:solidFill>
                  <a:schemeClr val="bg1"/>
                </a:solidFill>
              </a:rPr>
              <a:t>Apakšpasākumu mērķis </a:t>
            </a:r>
            <a:r>
              <a:rPr lang="lv-LV" sz="1600" dirty="0">
                <a:solidFill>
                  <a:schemeClr val="bg1"/>
                </a:solidFill>
              </a:rPr>
              <a:t>ir veicināt sadarbību starp mazajiem ekonomikas dalībniekiem ar lauku tūrismu saistītu pakalpojumu, mārketinga darbību īstenošanā un produktu virzību tirgū</a:t>
            </a:r>
          </a:p>
        </p:txBody>
      </p:sp>
      <p:sp>
        <p:nvSpPr>
          <p:cNvPr id="14" name="Bultiņa: labā ar svītrām 13">
            <a:extLst>
              <a:ext uri="{FF2B5EF4-FFF2-40B4-BE49-F238E27FC236}">
                <a16:creationId xmlns:a16="http://schemas.microsoft.com/office/drawing/2014/main" id="{C5C3426C-5C51-418C-A3D1-112CA879B67D}"/>
              </a:ext>
            </a:extLst>
          </p:cNvPr>
          <p:cNvSpPr/>
          <p:nvPr/>
        </p:nvSpPr>
        <p:spPr>
          <a:xfrm rot="5400000">
            <a:off x="8796540" y="3076679"/>
            <a:ext cx="529134" cy="1360960"/>
          </a:xfrm>
          <a:prstGeom prst="stripedRightArrow">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821863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3FB4FE1-41E7-46D8-B3DC-F929FD4BD5AF}"/>
              </a:ext>
            </a:extLst>
          </p:cNvPr>
          <p:cNvSpPr>
            <a:spLocks noGrp="1"/>
          </p:cNvSpPr>
          <p:nvPr>
            <p:ph type="sldNum" sz="quarter" idx="13"/>
          </p:nvPr>
        </p:nvSpPr>
        <p:spPr/>
        <p:txBody>
          <a:bodyPr/>
          <a:lstStyle/>
          <a:p>
            <a:pPr>
              <a:defRPr/>
            </a:pPr>
            <a:fld id="{B8719ED3-7948-4C12-A114-DC93F50FCF9D}" type="slidenum">
              <a:rPr lang="en-US" altLang="en-US" smtClean="0"/>
              <a:pPr>
                <a:defRPr/>
              </a:pPr>
              <a:t>24</a:t>
            </a:fld>
            <a:endParaRPr lang="en-US" altLang="en-US"/>
          </a:p>
        </p:txBody>
      </p:sp>
      <p:cxnSp>
        <p:nvCxnSpPr>
          <p:cNvPr id="7" name="Taisns bultveida savienotājs 7">
            <a:extLst>
              <a:ext uri="{FF2B5EF4-FFF2-40B4-BE49-F238E27FC236}">
                <a16:creationId xmlns:a16="http://schemas.microsoft.com/office/drawing/2014/main" id="{4B1F33A2-447B-4692-A398-830E9033F05B}"/>
              </a:ext>
            </a:extLst>
          </p:cNvPr>
          <p:cNvCxnSpPr>
            <a:cxnSpLocks/>
          </p:cNvCxnSpPr>
          <p:nvPr/>
        </p:nvCxnSpPr>
        <p:spPr>
          <a:xfrm flipH="1">
            <a:off x="3658387" y="1072880"/>
            <a:ext cx="470602" cy="2474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aisnstūris ar noapaļotiem stūriem 3">
            <a:extLst>
              <a:ext uri="{FF2B5EF4-FFF2-40B4-BE49-F238E27FC236}">
                <a16:creationId xmlns:a16="http://schemas.microsoft.com/office/drawing/2014/main" id="{78B5A873-B3DD-4CCE-9C29-9C48305EEE9B}"/>
              </a:ext>
            </a:extLst>
          </p:cNvPr>
          <p:cNvSpPr/>
          <p:nvPr/>
        </p:nvSpPr>
        <p:spPr>
          <a:xfrm>
            <a:off x="4128990" y="176993"/>
            <a:ext cx="5507651" cy="786395"/>
          </a:xfrm>
          <a:prstGeom prst="roundRect">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Sadarbība</a:t>
            </a:r>
          </a:p>
        </p:txBody>
      </p:sp>
      <p:sp>
        <p:nvSpPr>
          <p:cNvPr id="28" name="Taisnstūris ar noapaļotiem stūriem 8">
            <a:extLst>
              <a:ext uri="{FF2B5EF4-FFF2-40B4-BE49-F238E27FC236}">
                <a16:creationId xmlns:a16="http://schemas.microsoft.com/office/drawing/2014/main" id="{C0BD97F2-DF1B-4AC0-A20A-0DD3E7BA00C3}"/>
              </a:ext>
            </a:extLst>
          </p:cNvPr>
          <p:cNvSpPr/>
          <p:nvPr/>
        </p:nvSpPr>
        <p:spPr>
          <a:xfrm>
            <a:off x="1617785" y="3771251"/>
            <a:ext cx="9187961" cy="2443119"/>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lv-LV" sz="1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Atbalsts pasākumā tiks sniegts prioritāri: </a:t>
            </a:r>
          </a:p>
          <a:p>
            <a:pPr marL="285750" indent="-285750">
              <a:buFont typeface="Arial" panose="020B0604020202020204" pitchFamily="34" charset="0"/>
              <a:buChar char="•"/>
            </a:pPr>
            <a:r>
              <a:rPr lang="lv-LV" sz="1600" b="1" dirty="0">
                <a:solidFill>
                  <a:schemeClr val="tx1"/>
                </a:solidFill>
                <a:latin typeface="Calibri" panose="020F0502020204030204" pitchFamily="34" charset="0"/>
                <a:cs typeface="Calibri" panose="020F0502020204030204" pitchFamily="34" charset="0"/>
              </a:rPr>
              <a:t>lauksaimniecības un mežsaimniecības </a:t>
            </a:r>
            <a:r>
              <a:rPr lang="lv-LV" sz="1600" b="1" u="sng" dirty="0">
                <a:solidFill>
                  <a:schemeClr val="tx1"/>
                </a:solidFill>
                <a:latin typeface="Calibri" panose="020F0502020204030204" pitchFamily="34" charset="0"/>
                <a:cs typeface="Calibri" panose="020F0502020204030204" pitchFamily="34" charset="0"/>
              </a:rPr>
              <a:t>resursu saglabāšanai un efektivitātes uzlabošanai </a:t>
            </a:r>
          </a:p>
          <a:p>
            <a:pPr marL="285750" indent="-285750">
              <a:buFont typeface="Arial" panose="020B0604020202020204" pitchFamily="34" charset="0"/>
              <a:buChar char="•"/>
            </a:pPr>
            <a:r>
              <a:rPr lang="lv-LV" sz="1600" b="1" dirty="0">
                <a:solidFill>
                  <a:schemeClr val="tx1"/>
                </a:solidFill>
                <a:latin typeface="Calibri" panose="020F0502020204030204" pitchFamily="34" charset="0"/>
                <a:cs typeface="Calibri" panose="020F0502020204030204" pitchFamily="34" charset="0"/>
              </a:rPr>
              <a:t>ekonomiski dzīvotspējīgu lauksaimniecības un mežsaimniecības </a:t>
            </a:r>
            <a:r>
              <a:rPr lang="lv-LV" sz="1600" b="1" u="sng" dirty="0">
                <a:solidFill>
                  <a:schemeClr val="tx1"/>
                </a:solidFill>
                <a:latin typeface="Calibri" panose="020F0502020204030204" pitchFamily="34" charset="0"/>
                <a:cs typeface="Calibri" panose="020F0502020204030204" pitchFamily="34" charset="0"/>
              </a:rPr>
              <a:t>ražošanas sistēmu attīstībai</a:t>
            </a:r>
          </a:p>
          <a:p>
            <a:pPr marL="285750" indent="-285750">
              <a:buFont typeface="Arial" panose="020B0604020202020204" pitchFamily="34" charset="0"/>
              <a:buChar char="•"/>
            </a:pPr>
            <a:r>
              <a:rPr lang="lv-LV" sz="1600" b="1" u="sng" dirty="0">
                <a:solidFill>
                  <a:schemeClr val="tx1"/>
                </a:solidFill>
                <a:latin typeface="Calibri" panose="020F0502020204030204" pitchFamily="34" charset="0"/>
                <a:cs typeface="Calibri" panose="020F0502020204030204" pitchFamily="34" charset="0"/>
              </a:rPr>
              <a:t>pilna ražošanas cikla </a:t>
            </a:r>
            <a:r>
              <a:rPr lang="lv-LV" sz="1600" b="1" dirty="0">
                <a:solidFill>
                  <a:schemeClr val="tx1"/>
                </a:solidFill>
                <a:latin typeface="Calibri" panose="020F0502020204030204" pitchFamily="34" charset="0"/>
                <a:cs typeface="Calibri" panose="020F0502020204030204" pitchFamily="34" charset="0"/>
              </a:rPr>
              <a:t>nodrošināšana no primāro lauksaimniecības produktu ražotāja līdz gatavās produkcijas pārstrādātājam </a:t>
            </a:r>
          </a:p>
          <a:p>
            <a:pPr marL="285750" indent="-285750">
              <a:buFont typeface="Arial" panose="020B0604020202020204" pitchFamily="34" charset="0"/>
              <a:buChar char="•"/>
            </a:pPr>
            <a:r>
              <a:rPr lang="lv-LV" sz="1600" b="1" dirty="0">
                <a:solidFill>
                  <a:schemeClr val="tx1"/>
                </a:solidFill>
                <a:latin typeface="Calibri" panose="020F0502020204030204" pitchFamily="34" charset="0"/>
                <a:cs typeface="Calibri" panose="020F0502020204030204" pitchFamily="34" charset="0"/>
              </a:rPr>
              <a:t>lauksaimniecības produkcijas </a:t>
            </a:r>
            <a:r>
              <a:rPr lang="lv-LV" sz="1600" b="1" u="sng" dirty="0">
                <a:solidFill>
                  <a:schemeClr val="tx1"/>
                </a:solidFill>
                <a:latin typeface="Calibri" panose="020F0502020204030204" pitchFamily="34" charset="0"/>
                <a:cs typeface="Calibri" panose="020F0502020204030204" pitchFamily="34" charset="0"/>
              </a:rPr>
              <a:t>pievienotās vērtības radīšanai</a:t>
            </a:r>
            <a:r>
              <a:rPr lang="lv-LV" sz="1600" b="1" dirty="0">
                <a:solidFill>
                  <a:schemeClr val="tx1"/>
                </a:solidFill>
                <a:latin typeface="Calibri" panose="020F0502020204030204" pitchFamily="34" charset="0"/>
                <a:cs typeface="Calibri" panose="020F0502020204030204" pitchFamily="34" charset="0"/>
              </a:rPr>
              <a:t>, izmantojot vietējās izejvielas</a:t>
            </a:r>
          </a:p>
          <a:p>
            <a:pPr marL="285750" indent="-285750">
              <a:buFont typeface="Arial" panose="020B0604020202020204" pitchFamily="34" charset="0"/>
              <a:buChar char="•"/>
            </a:pPr>
            <a:r>
              <a:rPr lang="lv-LV" sz="1600" b="1" u="sng" dirty="0">
                <a:solidFill>
                  <a:schemeClr val="tx1"/>
                </a:solidFill>
                <a:latin typeface="Calibri" panose="020F0502020204030204" pitchFamily="34" charset="0"/>
                <a:cs typeface="Calibri" panose="020F0502020204030204" pitchFamily="34" charset="0"/>
              </a:rPr>
              <a:t>ekonomisko rādītāju uzlabošanai </a:t>
            </a:r>
            <a:r>
              <a:rPr lang="lv-LV" sz="1600" b="1" dirty="0">
                <a:solidFill>
                  <a:schemeClr val="tx1"/>
                </a:solidFill>
                <a:latin typeface="Calibri" panose="020F0502020204030204" pitchFamily="34" charset="0"/>
                <a:cs typeface="Calibri" panose="020F0502020204030204" pitchFamily="34" charset="0"/>
              </a:rPr>
              <a:t>lauku saimniecībās </a:t>
            </a:r>
          </a:p>
          <a:p>
            <a:pPr marL="285750" indent="-285750">
              <a:buFont typeface="Arial" panose="020B0604020202020204" pitchFamily="34" charset="0"/>
              <a:buChar char="•"/>
            </a:pPr>
            <a:r>
              <a:rPr lang="lv-LV" sz="1600" b="1" dirty="0">
                <a:solidFill>
                  <a:schemeClr val="tx1"/>
                </a:solidFill>
                <a:latin typeface="Calibri" panose="020F0502020204030204" pitchFamily="34" charset="0"/>
                <a:cs typeface="Calibri" panose="020F0502020204030204" pitchFamily="34" charset="0"/>
              </a:rPr>
              <a:t>pārtikas un kokmateriālu </a:t>
            </a:r>
            <a:r>
              <a:rPr lang="lv-LV" sz="1600" b="1" u="sng" dirty="0">
                <a:solidFill>
                  <a:schemeClr val="tx1"/>
                </a:solidFill>
                <a:latin typeface="Calibri" panose="020F0502020204030204" pitchFamily="34" charset="0"/>
                <a:cs typeface="Calibri" panose="020F0502020204030204" pitchFamily="34" charset="0"/>
              </a:rPr>
              <a:t>īsās piegādes ķēdes stiprināšanai</a:t>
            </a:r>
          </a:p>
        </p:txBody>
      </p:sp>
      <p:sp>
        <p:nvSpPr>
          <p:cNvPr id="3" name="Rectangle 2">
            <a:extLst>
              <a:ext uri="{FF2B5EF4-FFF2-40B4-BE49-F238E27FC236}">
                <a16:creationId xmlns:a16="http://schemas.microsoft.com/office/drawing/2014/main" id="{27BE51B2-E9D1-43AF-B740-80B49C00883B}"/>
              </a:ext>
            </a:extLst>
          </p:cNvPr>
          <p:cNvSpPr/>
          <p:nvPr/>
        </p:nvSpPr>
        <p:spPr>
          <a:xfrm>
            <a:off x="4195530" y="1194547"/>
            <a:ext cx="5862871" cy="1569660"/>
          </a:xfrm>
          <a:prstGeom prst="rect">
            <a:avLst/>
          </a:prstGeom>
        </p:spPr>
        <p:txBody>
          <a:bodyPr wrap="square">
            <a:spAutoFit/>
          </a:bodyPr>
          <a:lstStyle/>
          <a:p>
            <a:pPr algn="just"/>
            <a:r>
              <a:rPr lang="lv-LV" sz="1600" b="1" u="sng" dirty="0">
                <a:latin typeface="Calibri" panose="020F0502020204030204" pitchFamily="34" charset="0"/>
                <a:cs typeface="Calibri" panose="020F0502020204030204" pitchFamily="34" charset="0"/>
              </a:rPr>
              <a:t>Atbalsta pretendents (finansējuma saņēmējs) </a:t>
            </a:r>
            <a:r>
              <a:rPr lang="lv-LV" sz="1600" b="1" dirty="0">
                <a:latin typeface="Calibri" panose="020F0502020204030204" pitchFamily="34" charset="0"/>
                <a:cs typeface="Calibri" panose="020F0502020204030204" pitchFamily="34" charset="0"/>
              </a:rPr>
              <a:t>- </a:t>
            </a:r>
            <a:r>
              <a:rPr lang="lv-LV" sz="1600" b="1" dirty="0">
                <a:solidFill>
                  <a:srgbClr val="FF0000"/>
                </a:solidFill>
                <a:latin typeface="Calibri" panose="020F0502020204030204" pitchFamily="34" charset="0"/>
                <a:cs typeface="Calibri" panose="020F0502020204030204" pitchFamily="34" charset="0"/>
              </a:rPr>
              <a:t>EIP darba grupa</a:t>
            </a:r>
            <a:r>
              <a:rPr lang="lv-LV" sz="1600" dirty="0">
                <a:latin typeface="Calibri" panose="020F0502020204030204" pitchFamily="34" charset="0"/>
                <a:cs typeface="Calibri" panose="020F0502020204030204" pitchFamily="34" charset="0"/>
              </a:rPr>
              <a:t>, kas apvieno lauksaimniekus, mežsaimniekus, lauksaimniecības produktu pārstrādātājus, lauksaimniecības, mežsaimniecības vai lauksaimniecības produktu pārstrādes NVO vai kooperatīvu pārstāvjus, konsultantus, pētniekus vai citas inovācijā ieinteresētās puses</a:t>
            </a:r>
            <a:r>
              <a:rPr lang="lv-LV" sz="1600" b="1" u="sng" dirty="0">
                <a:latin typeface="Calibri" panose="020F0502020204030204" pitchFamily="34" charset="0"/>
                <a:cs typeface="Calibri" panose="020F0502020204030204" pitchFamily="34" charset="0"/>
              </a:rPr>
              <a:t> </a:t>
            </a:r>
            <a:endParaRPr lang="lv-LV" sz="16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D099A3E8-45BE-49EA-A890-1DCA28FE0243}"/>
              </a:ext>
            </a:extLst>
          </p:cNvPr>
          <p:cNvSpPr/>
          <p:nvPr/>
        </p:nvSpPr>
        <p:spPr>
          <a:xfrm>
            <a:off x="4195528" y="2921937"/>
            <a:ext cx="5862872" cy="646331"/>
          </a:xfrm>
          <a:prstGeom prst="rect">
            <a:avLst/>
          </a:prstGeom>
        </p:spPr>
        <p:txBody>
          <a:bodyPr wrap="square">
            <a:spAutoFit/>
          </a:bodyPr>
          <a:lstStyle/>
          <a:p>
            <a:pPr algn="just"/>
            <a:r>
              <a:rPr lang="lv-LV" b="1" u="sng" dirty="0">
                <a:latin typeface="Calibri" panose="020F0502020204030204" pitchFamily="34" charset="0"/>
                <a:cs typeface="Calibri" panose="020F0502020204030204" pitchFamily="34" charset="0"/>
              </a:rPr>
              <a:t>Gala labuma guvēji:</a:t>
            </a:r>
            <a:r>
              <a:rPr lang="lv-LV" dirty="0">
                <a:latin typeface="Calibri" panose="020F0502020204030204" pitchFamily="34" charset="0"/>
                <a:cs typeface="Calibri" panose="020F0502020204030204" pitchFamily="34" charset="0"/>
              </a:rPr>
              <a:t> primārie ražotāji lauksaimniecības un mežsaimniecības nozarē un citas inovācijā iesaistītās puses</a:t>
            </a:r>
            <a:r>
              <a:rPr lang="lv-LV" b="1" u="sng" dirty="0">
                <a:latin typeface="Calibri" panose="020F0502020204030204" pitchFamily="34" charset="0"/>
                <a:cs typeface="Calibri" panose="020F0502020204030204" pitchFamily="34" charset="0"/>
              </a:rPr>
              <a:t> </a:t>
            </a:r>
            <a:endParaRPr lang="lv-LV" dirty="0">
              <a:latin typeface="Calibri" panose="020F0502020204030204" pitchFamily="34" charset="0"/>
              <a:cs typeface="Calibri" panose="020F0502020204030204" pitchFamily="34" charset="0"/>
            </a:endParaRPr>
          </a:p>
        </p:txBody>
      </p:sp>
      <p:sp>
        <p:nvSpPr>
          <p:cNvPr id="14" name="Taisnstūris ar noapaļotiem stūriem 8">
            <a:extLst>
              <a:ext uri="{FF2B5EF4-FFF2-40B4-BE49-F238E27FC236}">
                <a16:creationId xmlns:a16="http://schemas.microsoft.com/office/drawing/2014/main" id="{2E4D2C72-A774-4CB7-A1D0-9E97AB598FBA}"/>
              </a:ext>
            </a:extLst>
          </p:cNvPr>
          <p:cNvSpPr/>
          <p:nvPr/>
        </p:nvSpPr>
        <p:spPr>
          <a:xfrm>
            <a:off x="1684462" y="1412847"/>
            <a:ext cx="2223373" cy="1824560"/>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lv-LV" sz="1600" b="1" dirty="0">
              <a:solidFill>
                <a:schemeClr val="tx1"/>
              </a:solidFill>
            </a:endParaRPr>
          </a:p>
          <a:p>
            <a:pPr lvl="0" algn="ctr"/>
            <a:r>
              <a:rPr lang="lv-LV" sz="1600" b="1" dirty="0">
                <a:solidFill>
                  <a:schemeClr val="bg1"/>
                </a:solidFill>
              </a:rPr>
              <a:t>Atbalsts inovāciju izstrādei </a:t>
            </a:r>
          </a:p>
          <a:p>
            <a:pPr lvl="0" algn="ctr"/>
            <a:r>
              <a:rPr lang="lv-LV" sz="1600" b="1" dirty="0">
                <a:solidFill>
                  <a:srgbClr val="FF0000"/>
                </a:solidFill>
              </a:rPr>
              <a:t>(nacionālā līmenī)</a:t>
            </a:r>
          </a:p>
          <a:p>
            <a:pPr algn="ctr"/>
            <a:endParaRPr lang="lv-LV" sz="1200" b="1" dirty="0">
              <a:solidFill>
                <a:schemeClr val="tx1"/>
              </a:solidFill>
              <a:effectLst>
                <a:outerShdw blurRad="38100" dist="38100" dir="2700000" algn="tl">
                  <a:srgbClr val="000000">
                    <a:alpha val="43137"/>
                  </a:srgbClr>
                </a:outerShdw>
              </a:effectLst>
            </a:endParaRPr>
          </a:p>
          <a:p>
            <a:pPr algn="ctr"/>
            <a:endParaRPr lang="lv-LV" sz="16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5012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3FB4FE1-41E7-46D8-B3DC-F929FD4BD5AF}"/>
              </a:ext>
            </a:extLst>
          </p:cNvPr>
          <p:cNvSpPr>
            <a:spLocks noGrp="1"/>
          </p:cNvSpPr>
          <p:nvPr>
            <p:ph type="sldNum" sz="quarter" idx="13"/>
          </p:nvPr>
        </p:nvSpPr>
        <p:spPr/>
        <p:txBody>
          <a:bodyPr/>
          <a:lstStyle/>
          <a:p>
            <a:pPr>
              <a:defRPr/>
            </a:pPr>
            <a:fld id="{B8719ED3-7948-4C12-A114-DC93F50FCF9D}" type="slidenum">
              <a:rPr lang="en-US" altLang="en-US" smtClean="0"/>
              <a:pPr>
                <a:defRPr/>
              </a:pPr>
              <a:t>25</a:t>
            </a:fld>
            <a:endParaRPr lang="en-US" altLang="en-US"/>
          </a:p>
        </p:txBody>
      </p:sp>
      <p:cxnSp>
        <p:nvCxnSpPr>
          <p:cNvPr id="7" name="Taisns bultveida savienotājs 7">
            <a:extLst>
              <a:ext uri="{FF2B5EF4-FFF2-40B4-BE49-F238E27FC236}">
                <a16:creationId xmlns:a16="http://schemas.microsoft.com/office/drawing/2014/main" id="{4B1F33A2-447B-4692-A398-830E9033F05B}"/>
              </a:ext>
            </a:extLst>
          </p:cNvPr>
          <p:cNvCxnSpPr>
            <a:cxnSpLocks/>
          </p:cNvCxnSpPr>
          <p:nvPr/>
        </p:nvCxnSpPr>
        <p:spPr>
          <a:xfrm flipH="1">
            <a:off x="3658387" y="1072880"/>
            <a:ext cx="470602" cy="2474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aisnstūris ar noapaļotiem stūriem 3">
            <a:extLst>
              <a:ext uri="{FF2B5EF4-FFF2-40B4-BE49-F238E27FC236}">
                <a16:creationId xmlns:a16="http://schemas.microsoft.com/office/drawing/2014/main" id="{78B5A873-B3DD-4CCE-9C29-9C48305EEE9B}"/>
              </a:ext>
            </a:extLst>
          </p:cNvPr>
          <p:cNvSpPr/>
          <p:nvPr/>
        </p:nvSpPr>
        <p:spPr>
          <a:xfrm>
            <a:off x="4128990" y="183387"/>
            <a:ext cx="5507651" cy="786395"/>
          </a:xfrm>
          <a:prstGeom prst="roundRect">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Sadarbība</a:t>
            </a:r>
          </a:p>
        </p:txBody>
      </p:sp>
      <p:sp>
        <p:nvSpPr>
          <p:cNvPr id="3" name="Rectangle 2">
            <a:extLst>
              <a:ext uri="{FF2B5EF4-FFF2-40B4-BE49-F238E27FC236}">
                <a16:creationId xmlns:a16="http://schemas.microsoft.com/office/drawing/2014/main" id="{27BE51B2-E9D1-43AF-B740-80B49C00883B}"/>
              </a:ext>
            </a:extLst>
          </p:cNvPr>
          <p:cNvSpPr/>
          <p:nvPr/>
        </p:nvSpPr>
        <p:spPr>
          <a:xfrm>
            <a:off x="4195530" y="882015"/>
            <a:ext cx="5862871" cy="1815882"/>
          </a:xfrm>
          <a:prstGeom prst="rect">
            <a:avLst/>
          </a:prstGeom>
        </p:spPr>
        <p:txBody>
          <a:bodyPr wrap="square">
            <a:spAutoFit/>
          </a:bodyPr>
          <a:lstStyle/>
          <a:p>
            <a:pPr algn="just"/>
            <a:endParaRPr lang="lv-LV" sz="1600" dirty="0">
              <a:latin typeface="Calibri" panose="020F0502020204030204" pitchFamily="34" charset="0"/>
              <a:cs typeface="Calibri" panose="020F0502020204030204" pitchFamily="34" charset="0"/>
            </a:endParaRPr>
          </a:p>
          <a:p>
            <a:pPr algn="just"/>
            <a:r>
              <a:rPr lang="lv-LV" sz="1600" b="1" u="sng" dirty="0">
                <a:latin typeface="Calibri" panose="020F0502020204030204" pitchFamily="34" charset="0"/>
                <a:cs typeface="Calibri" panose="020F0502020204030204" pitchFamily="34" charset="0"/>
              </a:rPr>
              <a:t>Atbalsta pretendents (finansējuma saņēmējs) </a:t>
            </a:r>
            <a:r>
              <a:rPr lang="lv-LV" sz="1600" b="1" dirty="0">
                <a:latin typeface="Calibri" panose="020F0502020204030204" pitchFamily="34" charset="0"/>
                <a:cs typeface="Calibri" panose="020F0502020204030204" pitchFamily="34" charset="0"/>
              </a:rPr>
              <a:t>- </a:t>
            </a:r>
            <a:r>
              <a:rPr lang="lv-LV" sz="1600" b="1" dirty="0">
                <a:solidFill>
                  <a:srgbClr val="FF0000"/>
                </a:solidFill>
                <a:latin typeface="Calibri" panose="020F0502020204030204" pitchFamily="34" charset="0"/>
                <a:cs typeface="Calibri" panose="020F0502020204030204" pitchFamily="34" charset="0"/>
              </a:rPr>
              <a:t>atbalsta pretendentu grupa</a:t>
            </a:r>
            <a:r>
              <a:rPr lang="lv-LV" sz="1600" dirty="0">
                <a:latin typeface="Calibri" panose="020F0502020204030204" pitchFamily="34" charset="0"/>
                <a:cs typeface="Calibri" panose="020F0502020204030204" pitchFamily="34" charset="0"/>
              </a:rPr>
              <a:t>, ko veido vismaz 2 dažādi neatkarīgi sadarbības partneri – lauksaimnieks, mežsaimnieks, l/s vai meža produktu pārstrādātājs, ražotāju grupa, kooperatīvs, lauksaimniecības, NVO pārstāvji</a:t>
            </a:r>
            <a:endParaRPr lang="lv-LV" sz="1600" b="1" u="sng" dirty="0">
              <a:latin typeface="Calibri" panose="020F0502020204030204" pitchFamily="34" charset="0"/>
              <a:cs typeface="Calibri" panose="020F0502020204030204" pitchFamily="34" charset="0"/>
            </a:endParaRPr>
          </a:p>
          <a:p>
            <a:pPr algn="just"/>
            <a:endParaRPr lang="lv-LV" sz="16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D099A3E8-45BE-49EA-A890-1DCA28FE0243}"/>
              </a:ext>
            </a:extLst>
          </p:cNvPr>
          <p:cNvSpPr/>
          <p:nvPr/>
        </p:nvSpPr>
        <p:spPr>
          <a:xfrm>
            <a:off x="4195529" y="2456289"/>
            <a:ext cx="5862872" cy="646331"/>
          </a:xfrm>
          <a:prstGeom prst="rect">
            <a:avLst/>
          </a:prstGeom>
        </p:spPr>
        <p:txBody>
          <a:bodyPr wrap="square">
            <a:spAutoFit/>
          </a:bodyPr>
          <a:lstStyle/>
          <a:p>
            <a:pPr algn="just"/>
            <a:r>
              <a:rPr lang="lv-LV" b="1" u="sng" dirty="0">
                <a:latin typeface="Calibri" panose="020F0502020204030204" pitchFamily="34" charset="0"/>
                <a:cs typeface="Calibri" panose="020F0502020204030204" pitchFamily="34" charset="0"/>
              </a:rPr>
              <a:t>Gala labuma guvēji:</a:t>
            </a:r>
            <a:r>
              <a:rPr lang="lv-LV" dirty="0">
                <a:latin typeface="Calibri" panose="020F0502020204030204" pitchFamily="34" charset="0"/>
                <a:cs typeface="Calibri" panose="020F0502020204030204" pitchFamily="34" charset="0"/>
              </a:rPr>
              <a:t> primārie ražotāji lauksaimniecības un mežsaimniecības nozarē un citas inovācijā iesaistītās puses</a:t>
            </a:r>
            <a:r>
              <a:rPr lang="lv-LV" b="1" u="sng" dirty="0">
                <a:latin typeface="Calibri" panose="020F0502020204030204" pitchFamily="34" charset="0"/>
                <a:cs typeface="Calibri" panose="020F0502020204030204" pitchFamily="34" charset="0"/>
              </a:rPr>
              <a:t> </a:t>
            </a:r>
            <a:endParaRPr lang="lv-LV" dirty="0">
              <a:latin typeface="Calibri" panose="020F0502020204030204" pitchFamily="34" charset="0"/>
              <a:cs typeface="Calibri" panose="020F0502020204030204" pitchFamily="34" charset="0"/>
            </a:endParaRPr>
          </a:p>
        </p:txBody>
      </p:sp>
      <p:sp>
        <p:nvSpPr>
          <p:cNvPr id="14" name="Taisnstūris ar noapaļotiem stūriem 8">
            <a:extLst>
              <a:ext uri="{FF2B5EF4-FFF2-40B4-BE49-F238E27FC236}">
                <a16:creationId xmlns:a16="http://schemas.microsoft.com/office/drawing/2014/main" id="{2E4D2C72-A774-4CB7-A1D0-9E97AB598FBA}"/>
              </a:ext>
            </a:extLst>
          </p:cNvPr>
          <p:cNvSpPr/>
          <p:nvPr/>
        </p:nvSpPr>
        <p:spPr>
          <a:xfrm>
            <a:off x="1674922" y="1374079"/>
            <a:ext cx="2325949" cy="1981680"/>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lv-LV" sz="1600" b="1" dirty="0">
              <a:solidFill>
                <a:schemeClr val="bg1"/>
              </a:solidFill>
            </a:endParaRPr>
          </a:p>
          <a:p>
            <a:pPr algn="ctr"/>
            <a:r>
              <a:rPr lang="lv-LV" sz="1600" b="1" dirty="0">
                <a:solidFill>
                  <a:schemeClr val="bg1"/>
                </a:solidFill>
              </a:rPr>
              <a:t>Atbalsts jaunu produktu, metožu, procesu un tehnoloģijas izstrādei</a:t>
            </a:r>
          </a:p>
          <a:p>
            <a:pPr algn="ctr"/>
            <a:r>
              <a:rPr lang="lv-LV" sz="1600" b="1" dirty="0">
                <a:solidFill>
                  <a:srgbClr val="FF0000"/>
                </a:solidFill>
              </a:rPr>
              <a:t>(saimniecību līmenī)</a:t>
            </a:r>
          </a:p>
          <a:p>
            <a:pPr algn="ctr"/>
            <a:endParaRPr lang="lv-LV" sz="1200" b="1" dirty="0">
              <a:solidFill>
                <a:schemeClr val="tx1"/>
              </a:solidFill>
            </a:endParaRPr>
          </a:p>
          <a:p>
            <a:pPr algn="ctr"/>
            <a:endParaRPr lang="lv-LV" sz="1600" b="1" dirty="0">
              <a:solidFill>
                <a:schemeClr val="tx1"/>
              </a:solidFill>
            </a:endParaRPr>
          </a:p>
        </p:txBody>
      </p:sp>
      <p:sp>
        <p:nvSpPr>
          <p:cNvPr id="2" name="Taisnstūris 1">
            <a:extLst>
              <a:ext uri="{FF2B5EF4-FFF2-40B4-BE49-F238E27FC236}">
                <a16:creationId xmlns:a16="http://schemas.microsoft.com/office/drawing/2014/main" id="{95199CD5-24AC-401D-BFE9-B04DCD742B99}"/>
              </a:ext>
            </a:extLst>
          </p:cNvPr>
          <p:cNvSpPr/>
          <p:nvPr/>
        </p:nvSpPr>
        <p:spPr>
          <a:xfrm>
            <a:off x="4195529" y="3429000"/>
            <a:ext cx="5744502" cy="338554"/>
          </a:xfrm>
          <a:prstGeom prst="rect">
            <a:avLst/>
          </a:prstGeom>
        </p:spPr>
        <p:txBody>
          <a:bodyPr wrap="square">
            <a:spAutoFit/>
          </a:bodyPr>
          <a:lstStyle/>
          <a:p>
            <a:pPr algn="just"/>
            <a:r>
              <a:rPr lang="lv-LV" sz="1600" b="1" u="sng" dirty="0">
                <a:latin typeface="Calibri" panose="020F0502020204030204" pitchFamily="34" charset="0"/>
                <a:cs typeface="Calibri" panose="020F0502020204030204" pitchFamily="34" charset="0"/>
              </a:rPr>
              <a:t>Atbalsta intensitāte:</a:t>
            </a:r>
            <a:r>
              <a:rPr lang="lv-LV" sz="1600" dirty="0">
                <a:latin typeface="Calibri" panose="020F0502020204030204" pitchFamily="34" charset="0"/>
                <a:cs typeface="Calibri" panose="020F0502020204030204" pitchFamily="34" charset="0"/>
              </a:rPr>
              <a:t> - </a:t>
            </a:r>
            <a:r>
              <a:rPr lang="lv-LV" sz="1600" b="1" dirty="0">
                <a:latin typeface="Calibri" panose="020F0502020204030204" pitchFamily="34" charset="0"/>
                <a:cs typeface="Calibri" panose="020F0502020204030204" pitchFamily="34" charset="0"/>
              </a:rPr>
              <a:t>90%</a:t>
            </a:r>
            <a:r>
              <a:rPr lang="lv-LV" sz="1600" dirty="0">
                <a:latin typeface="Calibri" panose="020F0502020204030204" pitchFamily="34" charset="0"/>
                <a:cs typeface="Calibri" panose="020F0502020204030204" pitchFamily="34" charset="0"/>
              </a:rPr>
              <a:t>; - produktīvajām investīcijām – </a:t>
            </a:r>
            <a:r>
              <a:rPr lang="lv-LV" sz="1600" b="1" dirty="0">
                <a:latin typeface="Calibri" panose="020F0502020204030204" pitchFamily="34" charset="0"/>
                <a:cs typeface="Calibri" panose="020F0502020204030204" pitchFamily="34" charset="0"/>
              </a:rPr>
              <a:t>50 %</a:t>
            </a:r>
          </a:p>
        </p:txBody>
      </p:sp>
      <p:sp>
        <p:nvSpPr>
          <p:cNvPr id="10" name="Taisnstūris ar noapaļotiem stūriem 8">
            <a:extLst>
              <a:ext uri="{FF2B5EF4-FFF2-40B4-BE49-F238E27FC236}">
                <a16:creationId xmlns:a16="http://schemas.microsoft.com/office/drawing/2014/main" id="{F7C4CC3C-DF5C-4492-BE43-CF90B81B1630}"/>
              </a:ext>
            </a:extLst>
          </p:cNvPr>
          <p:cNvSpPr/>
          <p:nvPr/>
        </p:nvSpPr>
        <p:spPr>
          <a:xfrm>
            <a:off x="1844908" y="3987734"/>
            <a:ext cx="8518292" cy="2443119"/>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lv-LV" sz="1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Atbalsts pasākumā tiks sniegts prioritāri: </a:t>
            </a:r>
          </a:p>
          <a:p>
            <a:pPr marL="285750" indent="-285750">
              <a:buFont typeface="Arial" panose="020B0604020202020204" pitchFamily="34" charset="0"/>
              <a:buChar char="•"/>
            </a:pPr>
            <a:r>
              <a:rPr lang="lv-LV" sz="1600" b="1" dirty="0">
                <a:solidFill>
                  <a:schemeClr val="tx1"/>
                </a:solidFill>
                <a:latin typeface="Calibri" panose="020F0502020204030204" pitchFamily="34" charset="0"/>
                <a:cs typeface="Calibri" panose="020F0502020204030204" pitchFamily="34" charset="0"/>
              </a:rPr>
              <a:t>lauksaimniecības un mežsaimniecības </a:t>
            </a:r>
            <a:r>
              <a:rPr lang="lv-LV" sz="1600" b="1" u="sng" dirty="0">
                <a:solidFill>
                  <a:schemeClr val="tx1"/>
                </a:solidFill>
                <a:latin typeface="Calibri" panose="020F0502020204030204" pitchFamily="34" charset="0"/>
                <a:cs typeface="Calibri" panose="020F0502020204030204" pitchFamily="34" charset="0"/>
              </a:rPr>
              <a:t>resursu saglabāšanai un efektivitātes uzlabošanai </a:t>
            </a:r>
          </a:p>
          <a:p>
            <a:pPr marL="285750" indent="-285750">
              <a:buFont typeface="Arial" panose="020B0604020202020204" pitchFamily="34" charset="0"/>
              <a:buChar char="•"/>
            </a:pPr>
            <a:r>
              <a:rPr lang="lv-LV" sz="1600" b="1" dirty="0">
                <a:solidFill>
                  <a:schemeClr val="tx1"/>
                </a:solidFill>
                <a:latin typeface="Calibri" panose="020F0502020204030204" pitchFamily="34" charset="0"/>
                <a:cs typeface="Calibri" panose="020F0502020204030204" pitchFamily="34" charset="0"/>
              </a:rPr>
              <a:t>ekonomiski dzīvotspējīgu lauksaimniecības un mežsaimniecības </a:t>
            </a:r>
            <a:r>
              <a:rPr lang="lv-LV" sz="1600" b="1" u="sng" dirty="0">
                <a:solidFill>
                  <a:schemeClr val="tx1"/>
                </a:solidFill>
                <a:latin typeface="Calibri" panose="020F0502020204030204" pitchFamily="34" charset="0"/>
                <a:cs typeface="Calibri" panose="020F0502020204030204" pitchFamily="34" charset="0"/>
              </a:rPr>
              <a:t>ražošanas sistēmu attīstībai</a:t>
            </a:r>
          </a:p>
          <a:p>
            <a:pPr marL="285750" indent="-285750">
              <a:buFont typeface="Arial" panose="020B0604020202020204" pitchFamily="34" charset="0"/>
              <a:buChar char="•"/>
            </a:pPr>
            <a:r>
              <a:rPr lang="lv-LV" sz="1600" b="1" u="sng" dirty="0">
                <a:solidFill>
                  <a:schemeClr val="tx1"/>
                </a:solidFill>
                <a:latin typeface="Calibri" panose="020F0502020204030204" pitchFamily="34" charset="0"/>
                <a:cs typeface="Calibri" panose="020F0502020204030204" pitchFamily="34" charset="0"/>
              </a:rPr>
              <a:t>pilna ražošanas cikla </a:t>
            </a:r>
            <a:r>
              <a:rPr lang="lv-LV" sz="1600" b="1" dirty="0">
                <a:solidFill>
                  <a:schemeClr val="tx1"/>
                </a:solidFill>
                <a:latin typeface="Calibri" panose="020F0502020204030204" pitchFamily="34" charset="0"/>
                <a:cs typeface="Calibri" panose="020F0502020204030204" pitchFamily="34" charset="0"/>
              </a:rPr>
              <a:t>nodrošināšana no primāro lauksaimniecības produktu ražotāja līdz gatavās produkcijas pārstrādātājam </a:t>
            </a:r>
          </a:p>
          <a:p>
            <a:pPr marL="285750" indent="-285750">
              <a:buFont typeface="Arial" panose="020B0604020202020204" pitchFamily="34" charset="0"/>
              <a:buChar char="•"/>
            </a:pPr>
            <a:r>
              <a:rPr lang="lv-LV" sz="1600" b="1" dirty="0">
                <a:solidFill>
                  <a:schemeClr val="tx1"/>
                </a:solidFill>
                <a:latin typeface="Calibri" panose="020F0502020204030204" pitchFamily="34" charset="0"/>
                <a:cs typeface="Calibri" panose="020F0502020204030204" pitchFamily="34" charset="0"/>
              </a:rPr>
              <a:t>lauksaimniecības produkcijas </a:t>
            </a:r>
            <a:r>
              <a:rPr lang="lv-LV" sz="1600" b="1" u="sng" dirty="0">
                <a:solidFill>
                  <a:schemeClr val="tx1"/>
                </a:solidFill>
                <a:latin typeface="Calibri" panose="020F0502020204030204" pitchFamily="34" charset="0"/>
                <a:cs typeface="Calibri" panose="020F0502020204030204" pitchFamily="34" charset="0"/>
              </a:rPr>
              <a:t>pievienotās vērtības radīšanai</a:t>
            </a:r>
            <a:r>
              <a:rPr lang="lv-LV" sz="1600" b="1" dirty="0">
                <a:solidFill>
                  <a:schemeClr val="tx1"/>
                </a:solidFill>
                <a:latin typeface="Calibri" panose="020F0502020204030204" pitchFamily="34" charset="0"/>
                <a:cs typeface="Calibri" panose="020F0502020204030204" pitchFamily="34" charset="0"/>
              </a:rPr>
              <a:t>, izmantojot vietējās izejvielas</a:t>
            </a:r>
          </a:p>
          <a:p>
            <a:pPr marL="285750" indent="-285750">
              <a:buFont typeface="Arial" panose="020B0604020202020204" pitchFamily="34" charset="0"/>
              <a:buChar char="•"/>
            </a:pPr>
            <a:r>
              <a:rPr lang="lv-LV" sz="1600" b="1" u="sng" dirty="0">
                <a:solidFill>
                  <a:schemeClr val="tx1"/>
                </a:solidFill>
                <a:latin typeface="Calibri" panose="020F0502020204030204" pitchFamily="34" charset="0"/>
                <a:cs typeface="Calibri" panose="020F0502020204030204" pitchFamily="34" charset="0"/>
              </a:rPr>
              <a:t>ekonomisko rādītāju uzlabošanai </a:t>
            </a:r>
            <a:r>
              <a:rPr lang="lv-LV" sz="1600" b="1" dirty="0">
                <a:solidFill>
                  <a:schemeClr val="tx1"/>
                </a:solidFill>
                <a:latin typeface="Calibri" panose="020F0502020204030204" pitchFamily="34" charset="0"/>
                <a:cs typeface="Calibri" panose="020F0502020204030204" pitchFamily="34" charset="0"/>
              </a:rPr>
              <a:t>lauku saimniecībās </a:t>
            </a:r>
          </a:p>
          <a:p>
            <a:pPr marL="285750" indent="-285750">
              <a:buFont typeface="Arial" panose="020B0604020202020204" pitchFamily="34" charset="0"/>
              <a:buChar char="•"/>
            </a:pPr>
            <a:r>
              <a:rPr lang="lv-LV" sz="1600" b="1" dirty="0">
                <a:solidFill>
                  <a:schemeClr val="tx1"/>
                </a:solidFill>
                <a:latin typeface="Calibri" panose="020F0502020204030204" pitchFamily="34" charset="0"/>
                <a:cs typeface="Calibri" panose="020F0502020204030204" pitchFamily="34" charset="0"/>
              </a:rPr>
              <a:t>pārtikas un kokmateriālu </a:t>
            </a:r>
            <a:r>
              <a:rPr lang="lv-LV" sz="1600" b="1" u="sng" dirty="0">
                <a:solidFill>
                  <a:schemeClr val="tx1"/>
                </a:solidFill>
                <a:latin typeface="Calibri" panose="020F0502020204030204" pitchFamily="34" charset="0"/>
                <a:cs typeface="Calibri" panose="020F0502020204030204" pitchFamily="34" charset="0"/>
              </a:rPr>
              <a:t>īsās piegādes ķēdes stiprināšanai</a:t>
            </a:r>
          </a:p>
        </p:txBody>
      </p:sp>
    </p:spTree>
    <p:extLst>
      <p:ext uri="{BB962C8B-B14F-4D97-AF65-F5344CB8AC3E}">
        <p14:creationId xmlns:p14="http://schemas.microsoft.com/office/powerpoint/2010/main" val="2532108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3FB4FE1-41E7-46D8-B3DC-F929FD4BD5AF}"/>
              </a:ext>
            </a:extLst>
          </p:cNvPr>
          <p:cNvSpPr>
            <a:spLocks noGrp="1"/>
          </p:cNvSpPr>
          <p:nvPr>
            <p:ph type="sldNum" sz="quarter" idx="13"/>
          </p:nvPr>
        </p:nvSpPr>
        <p:spPr/>
        <p:txBody>
          <a:bodyPr/>
          <a:lstStyle/>
          <a:p>
            <a:pPr>
              <a:defRPr/>
            </a:pPr>
            <a:fld id="{B8719ED3-7948-4C12-A114-DC93F50FCF9D}" type="slidenum">
              <a:rPr lang="en-US" altLang="en-US" smtClean="0"/>
              <a:pPr>
                <a:defRPr/>
              </a:pPr>
              <a:t>26</a:t>
            </a:fld>
            <a:endParaRPr lang="en-US" altLang="en-US"/>
          </a:p>
        </p:txBody>
      </p:sp>
      <p:cxnSp>
        <p:nvCxnSpPr>
          <p:cNvPr id="7" name="Taisns bultveida savienotājs 7">
            <a:extLst>
              <a:ext uri="{FF2B5EF4-FFF2-40B4-BE49-F238E27FC236}">
                <a16:creationId xmlns:a16="http://schemas.microsoft.com/office/drawing/2014/main" id="{4B1F33A2-447B-4692-A398-830E9033F05B}"/>
              </a:ext>
            </a:extLst>
          </p:cNvPr>
          <p:cNvCxnSpPr>
            <a:cxnSpLocks/>
          </p:cNvCxnSpPr>
          <p:nvPr/>
        </p:nvCxnSpPr>
        <p:spPr>
          <a:xfrm flipH="1">
            <a:off x="3658387" y="1072880"/>
            <a:ext cx="470602" cy="2474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aisnstūris ar noapaļotiem stūriem 3">
            <a:extLst>
              <a:ext uri="{FF2B5EF4-FFF2-40B4-BE49-F238E27FC236}">
                <a16:creationId xmlns:a16="http://schemas.microsoft.com/office/drawing/2014/main" id="{78B5A873-B3DD-4CCE-9C29-9C48305EEE9B}"/>
              </a:ext>
            </a:extLst>
          </p:cNvPr>
          <p:cNvSpPr/>
          <p:nvPr/>
        </p:nvSpPr>
        <p:spPr>
          <a:xfrm>
            <a:off x="4128990" y="183387"/>
            <a:ext cx="5507651" cy="786395"/>
          </a:xfrm>
          <a:prstGeom prst="roundRect">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Sadarbība</a:t>
            </a:r>
          </a:p>
        </p:txBody>
      </p:sp>
      <p:sp>
        <p:nvSpPr>
          <p:cNvPr id="17" name="Rectangle 4">
            <a:extLst>
              <a:ext uri="{FF2B5EF4-FFF2-40B4-BE49-F238E27FC236}">
                <a16:creationId xmlns:a16="http://schemas.microsoft.com/office/drawing/2014/main" id="{D3EDF8D7-28DB-493E-AF73-09CB21AC0CD5}"/>
              </a:ext>
            </a:extLst>
          </p:cNvPr>
          <p:cNvSpPr/>
          <p:nvPr/>
        </p:nvSpPr>
        <p:spPr>
          <a:xfrm>
            <a:off x="1724991" y="5651461"/>
            <a:ext cx="4953977" cy="369332"/>
          </a:xfrm>
          <a:prstGeom prst="rect">
            <a:avLst/>
          </a:prstGeom>
        </p:spPr>
        <p:txBody>
          <a:bodyPr wrap="square">
            <a:spAutoFit/>
          </a:bodyPr>
          <a:lstStyle/>
          <a:p>
            <a:pPr algn="just"/>
            <a:r>
              <a:rPr lang="lv-LV" b="1" u="sng" dirty="0">
                <a:latin typeface="Calibri" panose="020F0502020204030204" pitchFamily="34" charset="0"/>
                <a:cs typeface="Calibri" panose="020F0502020204030204" pitchFamily="34" charset="0"/>
              </a:rPr>
              <a:t>Atbalsta intensitāte:</a:t>
            </a:r>
            <a:r>
              <a:rPr lang="lv-LV" dirty="0">
                <a:latin typeface="Calibri" panose="020F0502020204030204" pitchFamily="34" charset="0"/>
                <a:cs typeface="Calibri" panose="020F0502020204030204" pitchFamily="34" charset="0"/>
              </a:rPr>
              <a:t> - </a:t>
            </a:r>
            <a:r>
              <a:rPr lang="lv-LV" b="1" dirty="0">
                <a:latin typeface="Calibri" panose="020F0502020204030204" pitchFamily="34" charset="0"/>
                <a:cs typeface="Calibri" panose="020F0502020204030204" pitchFamily="34" charset="0"/>
              </a:rPr>
              <a:t>80%, </a:t>
            </a:r>
            <a:r>
              <a:rPr lang="lv-LV" dirty="0">
                <a:latin typeface="Calibri" panose="020F0502020204030204" pitchFamily="34" charset="0"/>
                <a:cs typeface="Calibri" panose="020F0502020204030204" pitchFamily="34" charset="0"/>
              </a:rPr>
              <a:t>ievērojot </a:t>
            </a:r>
            <a:r>
              <a:rPr lang="lv-LV" b="1" i="1" dirty="0" err="1">
                <a:solidFill>
                  <a:srgbClr val="FF0000"/>
                </a:solidFill>
                <a:latin typeface="Calibri" panose="020F0502020204030204" pitchFamily="34" charset="0"/>
                <a:cs typeface="Calibri" panose="020F0502020204030204" pitchFamily="34" charset="0"/>
              </a:rPr>
              <a:t>de</a:t>
            </a:r>
            <a:r>
              <a:rPr lang="lv-LV" b="1" i="1" dirty="0">
                <a:solidFill>
                  <a:srgbClr val="FF0000"/>
                </a:solidFill>
                <a:latin typeface="Calibri" panose="020F0502020204030204" pitchFamily="34" charset="0"/>
                <a:cs typeface="Calibri" panose="020F0502020204030204" pitchFamily="34" charset="0"/>
              </a:rPr>
              <a:t> </a:t>
            </a:r>
            <a:r>
              <a:rPr lang="lv-LV" b="1" i="1" dirty="0" err="1">
                <a:solidFill>
                  <a:srgbClr val="FF0000"/>
                </a:solidFill>
                <a:latin typeface="Calibri" panose="020F0502020204030204" pitchFamily="34" charset="0"/>
                <a:cs typeface="Calibri" panose="020F0502020204030204" pitchFamily="34" charset="0"/>
              </a:rPr>
              <a:t>minimis</a:t>
            </a:r>
            <a:endParaRPr lang="lv-LV" b="1" i="1" dirty="0">
              <a:solidFill>
                <a:srgbClr val="FF0000"/>
              </a:solidFill>
            </a:endParaRPr>
          </a:p>
        </p:txBody>
      </p:sp>
      <p:sp>
        <p:nvSpPr>
          <p:cNvPr id="12" name="Taisnstūris ar noapaļotiem stūriem 9">
            <a:extLst>
              <a:ext uri="{FF2B5EF4-FFF2-40B4-BE49-F238E27FC236}">
                <a16:creationId xmlns:a16="http://schemas.microsoft.com/office/drawing/2014/main" id="{65695A81-4BDD-42EA-99A8-899F68C5C0FF}"/>
              </a:ext>
            </a:extLst>
          </p:cNvPr>
          <p:cNvSpPr/>
          <p:nvPr/>
        </p:nvSpPr>
        <p:spPr>
          <a:xfrm>
            <a:off x="1790093" y="1431043"/>
            <a:ext cx="2556160" cy="1569660"/>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lv-LV" sz="1600" b="1" dirty="0">
              <a:solidFill>
                <a:schemeClr val="bg1"/>
              </a:solidFill>
            </a:endParaRPr>
          </a:p>
          <a:p>
            <a:pPr algn="ctr"/>
            <a:r>
              <a:rPr lang="lv-LV" sz="1600" b="1" dirty="0">
                <a:solidFill>
                  <a:schemeClr val="bg1"/>
                </a:solidFill>
              </a:rPr>
              <a:t>Produktu virzība tirgū un tūrisma pakalpojumu mārketings</a:t>
            </a:r>
          </a:p>
          <a:p>
            <a:pPr algn="ctr"/>
            <a:endParaRPr lang="lv-LV" sz="1200" b="1" dirty="0">
              <a:solidFill>
                <a:schemeClr val="tx1"/>
              </a:solidFill>
            </a:endParaRPr>
          </a:p>
          <a:p>
            <a:pPr algn="ctr"/>
            <a:endParaRPr lang="lv-LV" dirty="0">
              <a:effectLst>
                <a:outerShdw blurRad="38100" dist="38100" dir="2700000" algn="tl">
                  <a:srgbClr val="000000">
                    <a:alpha val="43137"/>
                  </a:srgbClr>
                </a:outerShdw>
              </a:effectLst>
            </a:endParaRPr>
          </a:p>
          <a:p>
            <a:pPr algn="ctr"/>
            <a:endParaRPr lang="lv-LV" dirty="0">
              <a:effectLst>
                <a:outerShdw blurRad="38100" dist="38100" dir="2700000" algn="tl">
                  <a:srgbClr val="000000">
                    <a:alpha val="43137"/>
                  </a:srgbClr>
                </a:outerShdw>
              </a:effectLst>
            </a:endParaRPr>
          </a:p>
          <a:p>
            <a:pPr algn="ctr"/>
            <a:endParaRPr lang="lv-LV" sz="2000" b="1" dirty="0">
              <a:solidFill>
                <a:schemeClr val="tx1"/>
              </a:solidFill>
              <a:effectLst>
                <a:outerShdw blurRad="38100" dist="38100" dir="2700000" algn="tl">
                  <a:srgbClr val="000000">
                    <a:alpha val="43137"/>
                  </a:srgbClr>
                </a:outerShdw>
              </a:effectLst>
            </a:endParaRPr>
          </a:p>
        </p:txBody>
      </p:sp>
      <p:sp>
        <p:nvSpPr>
          <p:cNvPr id="20" name="Rectangle 2">
            <a:extLst>
              <a:ext uri="{FF2B5EF4-FFF2-40B4-BE49-F238E27FC236}">
                <a16:creationId xmlns:a16="http://schemas.microsoft.com/office/drawing/2014/main" id="{C1B79D3E-9192-4AF2-8E28-013365009C99}"/>
              </a:ext>
            </a:extLst>
          </p:cNvPr>
          <p:cNvSpPr/>
          <p:nvPr/>
        </p:nvSpPr>
        <p:spPr>
          <a:xfrm>
            <a:off x="4435227" y="1076005"/>
            <a:ext cx="5862871" cy="1569660"/>
          </a:xfrm>
          <a:prstGeom prst="rect">
            <a:avLst/>
          </a:prstGeom>
        </p:spPr>
        <p:txBody>
          <a:bodyPr wrap="square">
            <a:spAutoFit/>
          </a:bodyPr>
          <a:lstStyle/>
          <a:p>
            <a:pPr algn="just"/>
            <a:endParaRPr lang="lv-LV" sz="1600" dirty="0">
              <a:latin typeface="Calibri" panose="020F0502020204030204" pitchFamily="34" charset="0"/>
              <a:cs typeface="Calibri" panose="020F0502020204030204" pitchFamily="34" charset="0"/>
            </a:endParaRPr>
          </a:p>
          <a:p>
            <a:pPr algn="just"/>
            <a:r>
              <a:rPr lang="lv-LV" sz="1600" b="1" u="sng" dirty="0">
                <a:latin typeface="Calibri" panose="020F0502020204030204" pitchFamily="34" charset="0"/>
                <a:cs typeface="Calibri" panose="020F0502020204030204" pitchFamily="34" charset="0"/>
              </a:rPr>
              <a:t>Atbalsta pretendents (finansējuma saņēmējs) </a:t>
            </a:r>
            <a:r>
              <a:rPr lang="lv-LV" sz="1600" b="1" dirty="0">
                <a:latin typeface="Calibri" panose="020F0502020204030204" pitchFamily="34" charset="0"/>
                <a:cs typeface="Calibri" panose="020F0502020204030204" pitchFamily="34" charset="0"/>
              </a:rPr>
              <a:t>- </a:t>
            </a:r>
            <a:r>
              <a:rPr lang="lv-LV" sz="1600" dirty="0">
                <a:latin typeface="Calibri" panose="020F0502020204030204" pitchFamily="34" charset="0"/>
                <a:cs typeface="Calibri" panose="020F0502020204030204" pitchFamily="34" charset="0"/>
              </a:rPr>
              <a:t>ir </a:t>
            </a:r>
            <a:r>
              <a:rPr lang="lv-LV" sz="1600" b="1" dirty="0">
                <a:solidFill>
                  <a:srgbClr val="FF0000"/>
                </a:solidFill>
                <a:latin typeface="Calibri" panose="020F0502020204030204" pitchFamily="34" charset="0"/>
                <a:cs typeface="Calibri" panose="020F0502020204030204" pitchFamily="34" charset="0"/>
              </a:rPr>
              <a:t>sadarbības grupa</a:t>
            </a:r>
            <a:r>
              <a:rPr lang="lv-LV" sz="1600" dirty="0">
                <a:latin typeface="Calibri" panose="020F0502020204030204" pitchFamily="34" charset="0"/>
                <a:cs typeface="Calibri" panose="020F0502020204030204" pitchFamily="34" charset="0"/>
              </a:rPr>
              <a:t>, ko veido mazie ekonomikas dalībnieki - saimnieciskās darbības veicēji (arī lauku tūrisma pakalpojuma sniedzēji), biedrība vai nodibinājums, kooperatīvi, NVO, konsultanti</a:t>
            </a:r>
          </a:p>
          <a:p>
            <a:pPr algn="just"/>
            <a:endParaRPr lang="lv-LV" sz="1600" dirty="0">
              <a:latin typeface="Calibri" panose="020F0502020204030204" pitchFamily="34" charset="0"/>
              <a:cs typeface="Calibri" panose="020F0502020204030204" pitchFamily="34" charset="0"/>
            </a:endParaRPr>
          </a:p>
        </p:txBody>
      </p:sp>
      <p:sp>
        <p:nvSpPr>
          <p:cNvPr id="21" name="Rectangle 2">
            <a:extLst>
              <a:ext uri="{FF2B5EF4-FFF2-40B4-BE49-F238E27FC236}">
                <a16:creationId xmlns:a16="http://schemas.microsoft.com/office/drawing/2014/main" id="{09839689-7461-48E2-8570-859530BA6889}"/>
              </a:ext>
            </a:extLst>
          </p:cNvPr>
          <p:cNvSpPr/>
          <p:nvPr/>
        </p:nvSpPr>
        <p:spPr>
          <a:xfrm>
            <a:off x="1724991" y="2822330"/>
            <a:ext cx="8573107" cy="3046988"/>
          </a:xfrm>
          <a:prstGeom prst="rect">
            <a:avLst/>
          </a:prstGeom>
        </p:spPr>
        <p:txBody>
          <a:bodyPr wrap="square">
            <a:spAutoFit/>
          </a:bodyPr>
          <a:lstStyle/>
          <a:p>
            <a:pPr algn="just"/>
            <a:endParaRPr lang="lv-LV" sz="1600" dirty="0">
              <a:latin typeface="Calibri" panose="020F0502020204030204" pitchFamily="34" charset="0"/>
              <a:cs typeface="Calibri" panose="020F0502020204030204" pitchFamily="34" charset="0"/>
            </a:endParaRPr>
          </a:p>
          <a:p>
            <a:pPr lvl="0"/>
            <a:r>
              <a:rPr lang="lv-LV" sz="1600" b="1" u="sng" dirty="0">
                <a:latin typeface="Calibri" panose="020F0502020204030204" pitchFamily="34" charset="0"/>
                <a:cs typeface="Calibri" panose="020F0502020204030204" pitchFamily="34" charset="0"/>
              </a:rPr>
              <a:t>Atbalstāmas darbības: </a:t>
            </a:r>
          </a:p>
          <a:p>
            <a:pPr marL="285750" indent="-285750">
              <a:buFont typeface="Arial" panose="020B0604020202020204" pitchFamily="34" charset="0"/>
              <a:buChar char="•"/>
            </a:pPr>
            <a:r>
              <a:rPr lang="lv-LV" sz="1600" dirty="0">
                <a:latin typeface="Calibri" panose="020F0502020204030204" pitchFamily="34" charset="0"/>
                <a:cs typeface="Calibri" panose="020F0502020204030204" pitchFamily="34" charset="0"/>
              </a:rPr>
              <a:t>produktu virzība tirgū (amatnieki/produktu ražotāji), jaunu tirgu sasniedzamības palielināšana (dalība izstādēs) </a:t>
            </a:r>
          </a:p>
          <a:p>
            <a:pPr marL="285750" indent="-285750">
              <a:buFont typeface="Arial" panose="020B0604020202020204" pitchFamily="34" charset="0"/>
              <a:buChar char="•"/>
            </a:pPr>
            <a:r>
              <a:rPr lang="lv-LV" sz="1600" dirty="0">
                <a:latin typeface="Calibri" panose="020F0502020204030204" pitchFamily="34" charset="0"/>
                <a:cs typeface="Calibri" panose="020F0502020204030204" pitchFamily="34" charset="0"/>
              </a:rPr>
              <a:t>veicināt sadarbību starp ražotājiem, stiprināt to iesaistīšanos ES pārtikas kvalitātes shēmās un kvalitātes shēmu popularizēšana</a:t>
            </a:r>
          </a:p>
          <a:p>
            <a:pPr marL="285750" indent="-285750">
              <a:buFont typeface="Arial" panose="020B0604020202020204" pitchFamily="34" charset="0"/>
              <a:buChar char="•"/>
            </a:pPr>
            <a:r>
              <a:rPr lang="lv-LV" sz="1600" dirty="0">
                <a:latin typeface="Calibri" panose="020F0502020204030204" pitchFamily="34" charset="0"/>
                <a:cs typeface="Calibri" panose="020F0502020204030204" pitchFamily="34" charset="0"/>
              </a:rPr>
              <a:t>produktu ar ģeogrāfiskās izcelsmes norādēm popularizēšana; </a:t>
            </a:r>
          </a:p>
          <a:p>
            <a:pPr marL="285750" indent="-285750">
              <a:buFont typeface="Arial" panose="020B0604020202020204" pitchFamily="34" charset="0"/>
              <a:buChar char="•"/>
            </a:pPr>
            <a:r>
              <a:rPr lang="lv-LV" sz="1600" dirty="0">
                <a:latin typeface="Calibri" panose="020F0502020204030204" pitchFamily="34" charset="0"/>
                <a:cs typeface="Calibri" panose="020F0502020204030204" pitchFamily="34" charset="0"/>
              </a:rPr>
              <a:t>tāda lauku tūrisma pakalpojumu virzība un attīstīšana tirgū, jo īpaši, kas saistīts ar kultūru un lauku amatniecību, kulināro tūrismu; </a:t>
            </a:r>
          </a:p>
          <a:p>
            <a:pPr marL="285750" indent="-285750">
              <a:buFont typeface="Arial" panose="020B0604020202020204" pitchFamily="34" charset="0"/>
              <a:buChar char="•"/>
            </a:pPr>
            <a:r>
              <a:rPr lang="lv-LV" sz="1600" dirty="0">
                <a:latin typeface="Calibri" panose="020F0502020204030204" pitchFamily="34" charset="0"/>
                <a:cs typeface="Calibri" panose="020F0502020204030204" pitchFamily="34" charset="0"/>
              </a:rPr>
              <a:t>lauku tūrisma pakalpojumu mārketings un mārketinga kampaņas lauku tūrisma popularizēšanai lauku vidē; </a:t>
            </a:r>
          </a:p>
          <a:p>
            <a:pPr algn="just"/>
            <a:endParaRPr lang="lv-LV" sz="1600" b="1" u="sng" dirty="0">
              <a:latin typeface="Calibri" panose="020F0502020204030204" pitchFamily="34" charset="0"/>
              <a:cs typeface="Calibri" panose="020F0502020204030204" pitchFamily="34" charset="0"/>
            </a:endParaRPr>
          </a:p>
        </p:txBody>
      </p:sp>
      <p:sp>
        <p:nvSpPr>
          <p:cNvPr id="2" name="Taisnstūris 1">
            <a:extLst>
              <a:ext uri="{FF2B5EF4-FFF2-40B4-BE49-F238E27FC236}">
                <a16:creationId xmlns:a16="http://schemas.microsoft.com/office/drawing/2014/main" id="{CD3C13DF-5EAA-4FA5-B76A-EBA44F45089A}"/>
              </a:ext>
            </a:extLst>
          </p:cNvPr>
          <p:cNvSpPr/>
          <p:nvPr/>
        </p:nvSpPr>
        <p:spPr>
          <a:xfrm>
            <a:off x="6678968" y="5379869"/>
            <a:ext cx="3684233" cy="12947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a:solidFill>
                  <a:schemeClr val="tx1"/>
                </a:solidFill>
                <a:latin typeface="Calibri" panose="020F0502020204030204" pitchFamily="34" charset="0"/>
                <a:cs typeface="Calibri" panose="020F0502020204030204" pitchFamily="34" charset="0"/>
              </a:rPr>
              <a:t>Apakšpasākuma īstenošanas vieta ir Latvijas teritorija. </a:t>
            </a:r>
          </a:p>
          <a:p>
            <a:pPr algn="ctr"/>
            <a:r>
              <a:rPr lang="lv-LV" sz="1600" dirty="0">
                <a:solidFill>
                  <a:schemeClr val="tx1"/>
                </a:solidFill>
                <a:latin typeface="Calibri" panose="020F0502020204030204" pitchFamily="34" charset="0"/>
                <a:cs typeface="Calibri" panose="020F0502020204030204" pitchFamily="34" charset="0"/>
              </a:rPr>
              <a:t>Darbību «Jaunu tirgu sasniedzamības palielināšana» var īstenot ārpus Latvijas teritorijas</a:t>
            </a:r>
          </a:p>
        </p:txBody>
      </p:sp>
    </p:spTree>
    <p:extLst>
      <p:ext uri="{BB962C8B-B14F-4D97-AF65-F5344CB8AC3E}">
        <p14:creationId xmlns:p14="http://schemas.microsoft.com/office/powerpoint/2010/main" val="792287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3FB4FE1-41E7-46D8-B3DC-F929FD4BD5AF}"/>
              </a:ext>
            </a:extLst>
          </p:cNvPr>
          <p:cNvSpPr>
            <a:spLocks noGrp="1"/>
          </p:cNvSpPr>
          <p:nvPr>
            <p:ph type="sldNum" sz="quarter" idx="13"/>
          </p:nvPr>
        </p:nvSpPr>
        <p:spPr/>
        <p:txBody>
          <a:bodyPr/>
          <a:lstStyle/>
          <a:p>
            <a:pPr>
              <a:defRPr/>
            </a:pPr>
            <a:fld id="{B8719ED3-7948-4C12-A114-DC93F50FCF9D}" type="slidenum">
              <a:rPr lang="en-US" altLang="en-US" smtClean="0"/>
              <a:pPr>
                <a:defRPr/>
              </a:pPr>
              <a:t>27</a:t>
            </a:fld>
            <a:endParaRPr lang="en-US" altLang="en-US"/>
          </a:p>
        </p:txBody>
      </p:sp>
      <p:cxnSp>
        <p:nvCxnSpPr>
          <p:cNvPr id="7" name="Taisns bultveida savienotājs 7">
            <a:extLst>
              <a:ext uri="{FF2B5EF4-FFF2-40B4-BE49-F238E27FC236}">
                <a16:creationId xmlns:a16="http://schemas.microsoft.com/office/drawing/2014/main" id="{4B1F33A2-447B-4692-A398-830E9033F05B}"/>
              </a:ext>
            </a:extLst>
          </p:cNvPr>
          <p:cNvCxnSpPr>
            <a:cxnSpLocks/>
          </p:cNvCxnSpPr>
          <p:nvPr/>
        </p:nvCxnSpPr>
        <p:spPr>
          <a:xfrm flipH="1">
            <a:off x="4458586" y="1077724"/>
            <a:ext cx="470602" cy="2474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aisnstūris ar noapaļotiem stūriem 8">
            <a:extLst>
              <a:ext uri="{FF2B5EF4-FFF2-40B4-BE49-F238E27FC236}">
                <a16:creationId xmlns:a16="http://schemas.microsoft.com/office/drawing/2014/main" id="{54ECCFBB-8643-4550-8A7B-7332C4E7C52A}"/>
              </a:ext>
            </a:extLst>
          </p:cNvPr>
          <p:cNvSpPr/>
          <p:nvPr/>
        </p:nvSpPr>
        <p:spPr>
          <a:xfrm>
            <a:off x="2178679" y="1596904"/>
            <a:ext cx="2193851" cy="2388528"/>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lv-LV" sz="1400" b="1" dirty="0">
              <a:solidFill>
                <a:schemeClr val="tx1"/>
              </a:solidFill>
            </a:endParaRPr>
          </a:p>
          <a:p>
            <a:pPr algn="ctr"/>
            <a:r>
              <a:rPr lang="lv-LV" b="1" i="1" u="sng" dirty="0">
                <a:solidFill>
                  <a:schemeClr val="bg1"/>
                </a:solidFill>
              </a:rPr>
              <a:t>Izglītības un informācijas pasākumi</a:t>
            </a:r>
            <a:endParaRPr lang="lv-LV" sz="1400" i="1" dirty="0">
              <a:solidFill>
                <a:schemeClr val="dk1">
                  <a:hueOff val="0"/>
                  <a:satOff val="0"/>
                  <a:lumOff val="0"/>
                  <a:alphaOff val="0"/>
                </a:schemeClr>
              </a:solidFill>
            </a:endParaRPr>
          </a:p>
          <a:p>
            <a:pPr algn="ctr"/>
            <a:endParaRPr lang="lv-LV" sz="1200" i="1" dirty="0">
              <a:solidFill>
                <a:schemeClr val="bg1"/>
              </a:solidFill>
            </a:endParaRPr>
          </a:p>
          <a:p>
            <a:pPr algn="ctr"/>
            <a:r>
              <a:rPr lang="lv-LV" sz="1200" i="1" dirty="0">
                <a:solidFill>
                  <a:schemeClr val="bg1"/>
                </a:solidFill>
              </a:rPr>
              <a:t>Dalībnieku skaits:</a:t>
            </a:r>
          </a:p>
          <a:p>
            <a:pPr algn="ctr"/>
            <a:r>
              <a:rPr lang="lv-LV" sz="1200" i="1" dirty="0">
                <a:solidFill>
                  <a:schemeClr val="bg1"/>
                </a:solidFill>
              </a:rPr>
              <a:t>~21 000</a:t>
            </a:r>
            <a:endParaRPr lang="lv-LV" sz="1200" b="1" dirty="0">
              <a:solidFill>
                <a:schemeClr val="bg1"/>
              </a:solidFill>
            </a:endParaRPr>
          </a:p>
          <a:p>
            <a:pPr algn="ctr"/>
            <a:endParaRPr lang="lv-LV" sz="2000" b="1" dirty="0">
              <a:solidFill>
                <a:schemeClr val="tx1"/>
              </a:solidFill>
            </a:endParaRPr>
          </a:p>
        </p:txBody>
      </p:sp>
      <p:sp>
        <p:nvSpPr>
          <p:cNvPr id="9" name="Taisnstūris ar noapaļotiem stūriem 9">
            <a:extLst>
              <a:ext uri="{FF2B5EF4-FFF2-40B4-BE49-F238E27FC236}">
                <a16:creationId xmlns:a16="http://schemas.microsoft.com/office/drawing/2014/main" id="{FFAB37FF-D63F-4D2A-A9AE-FECF5CEE7F82}"/>
              </a:ext>
            </a:extLst>
          </p:cNvPr>
          <p:cNvSpPr/>
          <p:nvPr/>
        </p:nvSpPr>
        <p:spPr>
          <a:xfrm>
            <a:off x="5286692" y="1577416"/>
            <a:ext cx="2193851" cy="2388528"/>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lv-LV" sz="1400" b="1" dirty="0">
              <a:solidFill>
                <a:srgbClr val="00B0F0"/>
              </a:solidFill>
            </a:endParaRPr>
          </a:p>
          <a:p>
            <a:pPr algn="ctr"/>
            <a:r>
              <a:rPr lang="lv-LV" b="1" i="1" u="sng" dirty="0">
                <a:solidFill>
                  <a:schemeClr val="bg1"/>
                </a:solidFill>
              </a:rPr>
              <a:t>Saimniecību un mežu apmeklējumi</a:t>
            </a:r>
            <a:r>
              <a:rPr lang="lv-LV" sz="1300" b="1" i="1" u="sng" dirty="0">
                <a:solidFill>
                  <a:schemeClr val="bg1"/>
                </a:solidFill>
              </a:rPr>
              <a:t> </a:t>
            </a:r>
            <a:r>
              <a:rPr lang="lv-LV" sz="1200" b="1" i="1" u="sng" dirty="0">
                <a:solidFill>
                  <a:schemeClr val="bg1"/>
                </a:solidFill>
              </a:rPr>
              <a:t>(grupās)</a:t>
            </a:r>
          </a:p>
          <a:p>
            <a:pPr algn="ctr"/>
            <a:endParaRPr lang="lv-LV" sz="1000" b="1" dirty="0">
              <a:solidFill>
                <a:schemeClr val="tx1"/>
              </a:solidFill>
              <a:effectLst>
                <a:outerShdw blurRad="38100" dist="38100" dir="2700000" algn="tl">
                  <a:srgbClr val="000000">
                    <a:alpha val="43137"/>
                  </a:srgbClr>
                </a:outerShdw>
              </a:effectLst>
            </a:endParaRPr>
          </a:p>
          <a:p>
            <a:pPr algn="ctr"/>
            <a:r>
              <a:rPr lang="lv-LV" sz="1200" dirty="0">
                <a:solidFill>
                  <a:schemeClr val="bg1"/>
                </a:solidFill>
              </a:rPr>
              <a:t>Dalībnieku  skaits:</a:t>
            </a:r>
            <a:endParaRPr lang="lv-LV" sz="1200" b="1" dirty="0">
              <a:solidFill>
                <a:schemeClr val="bg1"/>
              </a:solidFill>
            </a:endParaRPr>
          </a:p>
          <a:p>
            <a:pPr algn="ctr"/>
            <a:r>
              <a:rPr lang="lv-LV" sz="1200" i="1" dirty="0">
                <a:solidFill>
                  <a:schemeClr val="bg1"/>
                </a:solidFill>
              </a:rPr>
              <a:t>~20 000</a:t>
            </a:r>
          </a:p>
          <a:p>
            <a:pPr algn="ctr"/>
            <a:endParaRPr lang="lv-LV" dirty="0"/>
          </a:p>
          <a:p>
            <a:pPr algn="ctr"/>
            <a:br>
              <a:rPr lang="lv-LV" i="1" dirty="0"/>
            </a:br>
            <a:endParaRPr lang="lv-LV" sz="2000" b="1" i="1" dirty="0">
              <a:solidFill>
                <a:schemeClr val="tx1"/>
              </a:solidFill>
            </a:endParaRPr>
          </a:p>
        </p:txBody>
      </p:sp>
      <p:cxnSp>
        <p:nvCxnSpPr>
          <p:cNvPr id="10" name="Taisns bultveida savienotājs 17">
            <a:extLst>
              <a:ext uri="{FF2B5EF4-FFF2-40B4-BE49-F238E27FC236}">
                <a16:creationId xmlns:a16="http://schemas.microsoft.com/office/drawing/2014/main" id="{1A4DEFE4-A84C-4A43-988F-7220642E913B}"/>
              </a:ext>
            </a:extLst>
          </p:cNvPr>
          <p:cNvCxnSpPr>
            <a:cxnSpLocks/>
          </p:cNvCxnSpPr>
          <p:nvPr/>
        </p:nvCxnSpPr>
        <p:spPr>
          <a:xfrm flipH="1">
            <a:off x="6547173" y="1046324"/>
            <a:ext cx="1" cy="4545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aisnstūris ar noapaļotiem stūriem 9">
            <a:extLst>
              <a:ext uri="{FF2B5EF4-FFF2-40B4-BE49-F238E27FC236}">
                <a16:creationId xmlns:a16="http://schemas.microsoft.com/office/drawing/2014/main" id="{A1544ACE-697D-4487-BD86-6DC9C34B6477}"/>
              </a:ext>
            </a:extLst>
          </p:cNvPr>
          <p:cNvSpPr/>
          <p:nvPr/>
        </p:nvSpPr>
        <p:spPr>
          <a:xfrm>
            <a:off x="8169350" y="1577416"/>
            <a:ext cx="2193851" cy="2388528"/>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lv-LV" sz="1400" b="1" dirty="0">
              <a:solidFill>
                <a:schemeClr val="tx1"/>
              </a:solidFill>
            </a:endParaRPr>
          </a:p>
          <a:p>
            <a:pPr algn="ctr"/>
            <a:r>
              <a:rPr lang="lv-LV" b="1" i="1" u="sng" dirty="0">
                <a:solidFill>
                  <a:schemeClr val="bg1"/>
                </a:solidFill>
              </a:rPr>
              <a:t>Demonstrējumi</a:t>
            </a:r>
          </a:p>
          <a:p>
            <a:pPr algn="ctr"/>
            <a:endParaRPr lang="lv-LV" sz="1000" b="1" dirty="0">
              <a:solidFill>
                <a:schemeClr val="tx1"/>
              </a:solidFill>
              <a:effectLst>
                <a:outerShdw blurRad="38100" dist="38100" dir="2700000" algn="tl">
                  <a:srgbClr val="000000">
                    <a:alpha val="43137"/>
                  </a:srgbClr>
                </a:outerShdw>
              </a:effectLst>
            </a:endParaRPr>
          </a:p>
          <a:p>
            <a:pPr algn="ctr"/>
            <a:endParaRPr lang="lv-LV" sz="1200" dirty="0">
              <a:solidFill>
                <a:schemeClr val="tx1"/>
              </a:solidFill>
            </a:endParaRPr>
          </a:p>
          <a:p>
            <a:pPr algn="ctr"/>
            <a:r>
              <a:rPr lang="lv-LV" sz="1200" dirty="0">
                <a:solidFill>
                  <a:schemeClr val="bg1"/>
                </a:solidFill>
              </a:rPr>
              <a:t>Demo skaits:</a:t>
            </a:r>
            <a:endParaRPr lang="lv-LV" sz="1200" b="1" dirty="0">
              <a:solidFill>
                <a:schemeClr val="bg1"/>
              </a:solidFill>
            </a:endParaRPr>
          </a:p>
          <a:p>
            <a:pPr algn="ctr"/>
            <a:r>
              <a:rPr lang="lv-LV" sz="1200" i="1" dirty="0">
                <a:solidFill>
                  <a:schemeClr val="bg1"/>
                </a:solidFill>
              </a:rPr>
              <a:t>~ 30 </a:t>
            </a:r>
          </a:p>
          <a:p>
            <a:pPr algn="ctr"/>
            <a:endParaRPr lang="lv-LV" dirty="0"/>
          </a:p>
          <a:p>
            <a:pPr algn="ctr"/>
            <a:endParaRPr lang="lv-LV" dirty="0"/>
          </a:p>
          <a:p>
            <a:pPr algn="ctr"/>
            <a:endParaRPr lang="lv-LV" sz="2000" b="1" dirty="0">
              <a:solidFill>
                <a:schemeClr val="tx1"/>
              </a:solidFill>
            </a:endParaRPr>
          </a:p>
        </p:txBody>
      </p:sp>
      <p:cxnSp>
        <p:nvCxnSpPr>
          <p:cNvPr id="12" name="Taisns bultveida savienotājs 17">
            <a:extLst>
              <a:ext uri="{FF2B5EF4-FFF2-40B4-BE49-F238E27FC236}">
                <a16:creationId xmlns:a16="http://schemas.microsoft.com/office/drawing/2014/main" id="{6C187B67-D949-4BF0-AB14-466699BC26D9}"/>
              </a:ext>
            </a:extLst>
          </p:cNvPr>
          <p:cNvCxnSpPr>
            <a:cxnSpLocks/>
          </p:cNvCxnSpPr>
          <p:nvPr/>
        </p:nvCxnSpPr>
        <p:spPr>
          <a:xfrm>
            <a:off x="8892363" y="1077724"/>
            <a:ext cx="597130" cy="2474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aisnstūris ar noapaļotiem stūriem 3">
            <a:extLst>
              <a:ext uri="{FF2B5EF4-FFF2-40B4-BE49-F238E27FC236}">
                <a16:creationId xmlns:a16="http://schemas.microsoft.com/office/drawing/2014/main" id="{78B5A873-B3DD-4CCE-9C29-9C48305EEE9B}"/>
              </a:ext>
            </a:extLst>
          </p:cNvPr>
          <p:cNvSpPr/>
          <p:nvPr/>
        </p:nvSpPr>
        <p:spPr>
          <a:xfrm>
            <a:off x="4128990" y="183387"/>
            <a:ext cx="5507651" cy="786395"/>
          </a:xfrm>
          <a:prstGeom prst="roundRect">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Zināšanas</a:t>
            </a:r>
          </a:p>
        </p:txBody>
      </p:sp>
      <p:sp>
        <p:nvSpPr>
          <p:cNvPr id="28" name="Taisnstūris ar noapaļotiem stūriem 8">
            <a:extLst>
              <a:ext uri="{FF2B5EF4-FFF2-40B4-BE49-F238E27FC236}">
                <a16:creationId xmlns:a16="http://schemas.microsoft.com/office/drawing/2014/main" id="{C0BD97F2-DF1B-4AC0-A20A-0DD3E7BA00C3}"/>
              </a:ext>
            </a:extLst>
          </p:cNvPr>
          <p:cNvSpPr/>
          <p:nvPr/>
        </p:nvSpPr>
        <p:spPr>
          <a:xfrm>
            <a:off x="2178679" y="4164505"/>
            <a:ext cx="5809917" cy="1172245"/>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lv-LV" sz="1400" u="sng" dirty="0">
                <a:ln w="0"/>
                <a:solidFill>
                  <a:schemeClr val="bg1"/>
                </a:solidFill>
              </a:rPr>
              <a:t>Teorētiskās mācības </a:t>
            </a:r>
            <a:r>
              <a:rPr lang="lv-LV" sz="1200" u="sng" dirty="0">
                <a:ln w="0"/>
                <a:solidFill>
                  <a:schemeClr val="bg1"/>
                </a:solidFill>
              </a:rPr>
              <a:t>(grupās) </a:t>
            </a:r>
            <a:r>
              <a:rPr lang="lv-LV" sz="1100" dirty="0"/>
              <a:t>(</a:t>
            </a:r>
            <a:r>
              <a:rPr lang="lv-LV" sz="1100" dirty="0" err="1"/>
              <a:t>jurid</a:t>
            </a:r>
            <a:r>
              <a:rPr lang="lv-LV" sz="1100" dirty="0"/>
              <a:t>. personas, kas iekļautas IZM izglītības iestāžu reģistrā ar vismaz 1 licencētu māc. programmu) </a:t>
            </a:r>
            <a:br>
              <a:rPr lang="lv-LV" sz="1400" dirty="0"/>
            </a:br>
            <a:endParaRPr lang="lv-LV" sz="1400" dirty="0">
              <a:solidFill>
                <a:schemeClr val="bg1"/>
              </a:solidFill>
            </a:endParaRPr>
          </a:p>
          <a:p>
            <a:pPr algn="ctr"/>
            <a:r>
              <a:rPr lang="lv-LV" sz="1200" i="1" dirty="0">
                <a:solidFill>
                  <a:schemeClr val="bg1"/>
                </a:solidFill>
              </a:rPr>
              <a:t>Apmācīto skaits: ~ 15 000</a:t>
            </a:r>
            <a:endParaRPr lang="lv-LV" sz="1200" b="1" dirty="0">
              <a:solidFill>
                <a:schemeClr val="bg1"/>
              </a:solidFill>
            </a:endParaRPr>
          </a:p>
          <a:p>
            <a:pPr algn="ctr"/>
            <a:endParaRPr lang="lv-LV" sz="1400" b="1" dirty="0">
              <a:effectLst>
                <a:outerShdw blurRad="38100" dist="38100" dir="2700000" algn="tl">
                  <a:srgbClr val="000000">
                    <a:alpha val="43137"/>
                  </a:srgbClr>
                </a:outerShdw>
              </a:effectLst>
            </a:endParaRPr>
          </a:p>
          <a:p>
            <a:pPr algn="ctr"/>
            <a:endParaRPr lang="lv-LV" sz="2000" b="1" dirty="0">
              <a:solidFill>
                <a:schemeClr val="tx1"/>
              </a:solidFill>
            </a:endParaRPr>
          </a:p>
        </p:txBody>
      </p:sp>
      <p:sp>
        <p:nvSpPr>
          <p:cNvPr id="29" name="Taisnstūris ar noapaļotiem stūriem 8">
            <a:extLst>
              <a:ext uri="{FF2B5EF4-FFF2-40B4-BE49-F238E27FC236}">
                <a16:creationId xmlns:a16="http://schemas.microsoft.com/office/drawing/2014/main" id="{A5A30B6F-EAB1-4580-BD80-58F722100F27}"/>
              </a:ext>
            </a:extLst>
          </p:cNvPr>
          <p:cNvSpPr/>
          <p:nvPr/>
        </p:nvSpPr>
        <p:spPr>
          <a:xfrm>
            <a:off x="2178679" y="5497790"/>
            <a:ext cx="5809917" cy="1172245"/>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lv-LV" sz="1400" u="sng" dirty="0">
                <a:ln w="0"/>
                <a:solidFill>
                  <a:schemeClr val="bg1"/>
                </a:solidFill>
              </a:rPr>
              <a:t>Informatīvie pasākumi </a:t>
            </a:r>
            <a:r>
              <a:rPr lang="lv-LV" sz="1100" dirty="0"/>
              <a:t>(semināri, konferences u.c.) (nozares NVO, kooperatīvi)</a:t>
            </a:r>
            <a:br>
              <a:rPr lang="lv-LV" sz="1400" dirty="0"/>
            </a:br>
            <a:endParaRPr lang="lv-LV" sz="1400" dirty="0"/>
          </a:p>
          <a:p>
            <a:pPr algn="ctr"/>
            <a:r>
              <a:rPr lang="lv-LV" sz="1200" i="1" dirty="0">
                <a:solidFill>
                  <a:schemeClr val="bg1"/>
                </a:solidFill>
              </a:rPr>
              <a:t>Dalībnieku skaits: ~ 6 000</a:t>
            </a:r>
            <a:endParaRPr lang="lv-LV" sz="1200" b="1" dirty="0">
              <a:solidFill>
                <a:schemeClr val="bg1"/>
              </a:solidFill>
            </a:endParaRPr>
          </a:p>
          <a:p>
            <a:pPr algn="ctr"/>
            <a:endParaRPr lang="lv-LV" sz="2000" b="1" dirty="0">
              <a:solidFill>
                <a:schemeClr val="tx1"/>
              </a:solidFill>
            </a:endParaRPr>
          </a:p>
        </p:txBody>
      </p:sp>
      <p:sp>
        <p:nvSpPr>
          <p:cNvPr id="31" name="Arrow: Down 30">
            <a:extLst>
              <a:ext uri="{FF2B5EF4-FFF2-40B4-BE49-F238E27FC236}">
                <a16:creationId xmlns:a16="http://schemas.microsoft.com/office/drawing/2014/main" id="{B2C75695-19EC-4F1C-911F-C85580302A94}"/>
              </a:ext>
            </a:extLst>
          </p:cNvPr>
          <p:cNvSpPr/>
          <p:nvPr/>
        </p:nvSpPr>
        <p:spPr>
          <a:xfrm>
            <a:off x="3041637" y="3862019"/>
            <a:ext cx="508846" cy="40641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v-LV" b="1">
              <a:ln w="22225">
                <a:solidFill>
                  <a:schemeClr val="accent2"/>
                </a:solidFill>
                <a:prstDash val="solid"/>
              </a:ln>
              <a:solidFill>
                <a:schemeClr val="accent2">
                  <a:lumMod val="40000"/>
                  <a:lumOff val="60000"/>
                </a:schemeClr>
              </a:solidFill>
            </a:endParaRPr>
          </a:p>
        </p:txBody>
      </p:sp>
      <p:sp>
        <p:nvSpPr>
          <p:cNvPr id="18" name="Oval 17">
            <a:extLst>
              <a:ext uri="{FF2B5EF4-FFF2-40B4-BE49-F238E27FC236}">
                <a16:creationId xmlns:a16="http://schemas.microsoft.com/office/drawing/2014/main" id="{246FF294-E133-4929-B47E-8DB278DCC41C}"/>
              </a:ext>
            </a:extLst>
          </p:cNvPr>
          <p:cNvSpPr/>
          <p:nvPr/>
        </p:nvSpPr>
        <p:spPr>
          <a:xfrm>
            <a:off x="8027582" y="4504162"/>
            <a:ext cx="2640418" cy="1800361"/>
          </a:xfrm>
          <a:prstGeom prst="ellipse">
            <a:avLst/>
          </a:prstGeom>
          <a:solidFill>
            <a:schemeClr val="accent3">
              <a:lumMod val="20000"/>
              <a:lumOff val="80000"/>
            </a:schemeClr>
          </a:solidFill>
          <a:ln>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u="sng"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Joma: </a:t>
            </a:r>
          </a:p>
          <a:p>
            <a:pPr algn="ctr"/>
            <a:r>
              <a:rPr lang="lv-LV"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lauksaimniecība, mežsaimniecība,</a:t>
            </a:r>
          </a:p>
          <a:p>
            <a:pPr algn="ctr"/>
            <a:r>
              <a:rPr lang="lv-LV"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lauku uzņēmējdarbība, kopienu jautājumi, daba, vide,</a:t>
            </a:r>
          </a:p>
          <a:p>
            <a:pPr algn="ctr"/>
            <a:r>
              <a:rPr lang="lv-LV"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klimata </a:t>
            </a:r>
            <a:r>
              <a:rPr lang="lv-LV" sz="1400" dirty="0">
                <a:solidFill>
                  <a:schemeClr val="tx1"/>
                </a:solidFill>
                <a:latin typeface="Calibri" panose="020F0502020204030204" pitchFamily="34" charset="0"/>
                <a:cs typeface="Calibri" panose="020F0502020204030204" pitchFamily="34" charset="0"/>
              </a:rPr>
              <a:t>aizsardzība</a:t>
            </a:r>
          </a:p>
        </p:txBody>
      </p:sp>
    </p:spTree>
    <p:extLst>
      <p:ext uri="{BB962C8B-B14F-4D97-AF65-F5344CB8AC3E}">
        <p14:creationId xmlns:p14="http://schemas.microsoft.com/office/powerpoint/2010/main" val="35397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3FB4FE1-41E7-46D8-B3DC-F929FD4BD5AF}"/>
              </a:ext>
            </a:extLst>
          </p:cNvPr>
          <p:cNvSpPr>
            <a:spLocks noGrp="1"/>
          </p:cNvSpPr>
          <p:nvPr>
            <p:ph type="sldNum" sz="quarter" idx="13"/>
          </p:nvPr>
        </p:nvSpPr>
        <p:spPr/>
        <p:txBody>
          <a:bodyPr/>
          <a:lstStyle/>
          <a:p>
            <a:pPr>
              <a:defRPr/>
            </a:pPr>
            <a:fld id="{B8719ED3-7948-4C12-A114-DC93F50FCF9D}" type="slidenum">
              <a:rPr lang="en-US" altLang="en-US" smtClean="0"/>
              <a:pPr>
                <a:defRPr/>
              </a:pPr>
              <a:t>28</a:t>
            </a:fld>
            <a:endParaRPr lang="en-US" altLang="en-US"/>
          </a:p>
        </p:txBody>
      </p:sp>
      <p:cxnSp>
        <p:nvCxnSpPr>
          <p:cNvPr id="7" name="Taisns bultveida savienotājs 7">
            <a:extLst>
              <a:ext uri="{FF2B5EF4-FFF2-40B4-BE49-F238E27FC236}">
                <a16:creationId xmlns:a16="http://schemas.microsoft.com/office/drawing/2014/main" id="{4B1F33A2-447B-4692-A398-830E9033F05B}"/>
              </a:ext>
            </a:extLst>
          </p:cNvPr>
          <p:cNvCxnSpPr>
            <a:cxnSpLocks/>
          </p:cNvCxnSpPr>
          <p:nvPr/>
        </p:nvCxnSpPr>
        <p:spPr>
          <a:xfrm flipH="1">
            <a:off x="4929188" y="1077724"/>
            <a:ext cx="470602" cy="2474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Taisns bultveida savienotājs 17">
            <a:extLst>
              <a:ext uri="{FF2B5EF4-FFF2-40B4-BE49-F238E27FC236}">
                <a16:creationId xmlns:a16="http://schemas.microsoft.com/office/drawing/2014/main" id="{6C187B67-D949-4BF0-AB14-466699BC26D9}"/>
              </a:ext>
            </a:extLst>
          </p:cNvPr>
          <p:cNvCxnSpPr>
            <a:cxnSpLocks/>
          </p:cNvCxnSpPr>
          <p:nvPr/>
        </p:nvCxnSpPr>
        <p:spPr>
          <a:xfrm>
            <a:off x="8027582" y="1077724"/>
            <a:ext cx="597130" cy="2474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aisnstūris ar noapaļotiem stūriem 3">
            <a:extLst>
              <a:ext uri="{FF2B5EF4-FFF2-40B4-BE49-F238E27FC236}">
                <a16:creationId xmlns:a16="http://schemas.microsoft.com/office/drawing/2014/main" id="{78B5A873-B3DD-4CCE-9C29-9C48305EEE9B}"/>
              </a:ext>
            </a:extLst>
          </p:cNvPr>
          <p:cNvSpPr/>
          <p:nvPr/>
        </p:nvSpPr>
        <p:spPr>
          <a:xfrm>
            <a:off x="4128990" y="183387"/>
            <a:ext cx="5507651" cy="786395"/>
          </a:xfrm>
          <a:prstGeom prst="roundRect">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Konsultācijas</a:t>
            </a:r>
          </a:p>
        </p:txBody>
      </p:sp>
      <p:sp>
        <p:nvSpPr>
          <p:cNvPr id="28" name="Taisnstūris ar noapaļotiem stūriem 8">
            <a:extLst>
              <a:ext uri="{FF2B5EF4-FFF2-40B4-BE49-F238E27FC236}">
                <a16:creationId xmlns:a16="http://schemas.microsoft.com/office/drawing/2014/main" id="{C0BD97F2-DF1B-4AC0-A20A-0DD3E7BA00C3}"/>
              </a:ext>
            </a:extLst>
          </p:cNvPr>
          <p:cNvSpPr/>
          <p:nvPr/>
        </p:nvSpPr>
        <p:spPr>
          <a:xfrm>
            <a:off x="2178679" y="4164505"/>
            <a:ext cx="5809917" cy="1172245"/>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lv-LV" u="sng" dirty="0">
                <a:ln w="0"/>
                <a:solidFill>
                  <a:schemeClr val="bg1"/>
                </a:solidFill>
              </a:rPr>
              <a:t>Vienreizējas konsultācijas </a:t>
            </a:r>
            <a:r>
              <a:rPr lang="lv-LV" sz="1400" dirty="0">
                <a:solidFill>
                  <a:schemeClr val="bg1"/>
                </a:solidFill>
              </a:rPr>
              <a:t>(</a:t>
            </a:r>
            <a:r>
              <a:rPr lang="lv-LV" sz="1400" dirty="0" err="1">
                <a:solidFill>
                  <a:schemeClr val="bg1"/>
                </a:solidFill>
              </a:rPr>
              <a:t>jurid</a:t>
            </a:r>
            <a:r>
              <a:rPr lang="lv-LV" sz="1400" dirty="0">
                <a:solidFill>
                  <a:schemeClr val="bg1"/>
                </a:solidFill>
              </a:rPr>
              <a:t>. personas, valsts/privātas struktūras, nav interešu konflikta, sniedz objektīvas konsultācijas) </a:t>
            </a:r>
            <a:br>
              <a:rPr lang="lv-LV" dirty="0">
                <a:solidFill>
                  <a:schemeClr val="bg1"/>
                </a:solidFill>
              </a:rPr>
            </a:br>
            <a:r>
              <a:rPr lang="lv-LV" sz="1600" i="1" dirty="0">
                <a:solidFill>
                  <a:schemeClr val="bg1"/>
                </a:solidFill>
              </a:rPr>
              <a:t>Konsultēto skaits: ~ 7 000</a:t>
            </a:r>
            <a:endParaRPr lang="lv-LV" sz="1600" b="1" dirty="0">
              <a:solidFill>
                <a:schemeClr val="bg1"/>
              </a:solidFill>
            </a:endParaRPr>
          </a:p>
          <a:p>
            <a:pPr algn="ctr"/>
            <a:endParaRPr lang="lv-LV" sz="1400" b="1" dirty="0">
              <a:effectLst>
                <a:outerShdw blurRad="38100" dist="38100" dir="2700000" algn="tl">
                  <a:srgbClr val="000000">
                    <a:alpha val="43137"/>
                  </a:srgbClr>
                </a:outerShdw>
              </a:effectLst>
            </a:endParaRPr>
          </a:p>
          <a:p>
            <a:pPr algn="ctr"/>
            <a:endParaRPr lang="lv-LV" sz="2000" b="1" dirty="0">
              <a:solidFill>
                <a:schemeClr val="tx1"/>
              </a:solidFill>
            </a:endParaRPr>
          </a:p>
        </p:txBody>
      </p:sp>
      <p:sp>
        <p:nvSpPr>
          <p:cNvPr id="29" name="Taisnstūris ar noapaļotiem stūriem 8">
            <a:extLst>
              <a:ext uri="{FF2B5EF4-FFF2-40B4-BE49-F238E27FC236}">
                <a16:creationId xmlns:a16="http://schemas.microsoft.com/office/drawing/2014/main" id="{A5A30B6F-EAB1-4580-BD80-58F722100F27}"/>
              </a:ext>
            </a:extLst>
          </p:cNvPr>
          <p:cNvSpPr/>
          <p:nvPr/>
        </p:nvSpPr>
        <p:spPr>
          <a:xfrm>
            <a:off x="2178679" y="5497790"/>
            <a:ext cx="5809917" cy="1172245"/>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lv-LV" u="sng" dirty="0">
                <a:ln w="0"/>
                <a:solidFill>
                  <a:schemeClr val="bg1"/>
                </a:solidFill>
                <a:effectLst>
                  <a:outerShdw blurRad="38100" dist="19050" dir="2700000" algn="tl" rotWithShape="0">
                    <a:schemeClr val="dk1">
                      <a:alpha val="40000"/>
                    </a:schemeClr>
                  </a:outerShdw>
                </a:effectLst>
              </a:rPr>
              <a:t>Mazo l/s, uzņēmēju un kooperatīvu inkubācija </a:t>
            </a:r>
            <a:r>
              <a:rPr lang="lv-LV" sz="1400" dirty="0">
                <a:solidFill>
                  <a:schemeClr val="bg1"/>
                </a:solidFill>
              </a:rPr>
              <a:t>(</a:t>
            </a:r>
            <a:r>
              <a:rPr lang="lv-LV" sz="1400" dirty="0" err="1">
                <a:solidFill>
                  <a:schemeClr val="bg1"/>
                </a:solidFill>
              </a:rPr>
              <a:t>jur</a:t>
            </a:r>
            <a:r>
              <a:rPr lang="lv-LV" sz="1400" dirty="0">
                <a:solidFill>
                  <a:schemeClr val="bg1"/>
                </a:solidFill>
              </a:rPr>
              <a:t>. personas, valsts/privātas struktūras, nav interešu konflikta, sniedz objektīvas konsultācijas)</a:t>
            </a:r>
            <a:endParaRPr lang="lv-LV" sz="1600" b="1" dirty="0">
              <a:solidFill>
                <a:schemeClr val="bg1"/>
              </a:solidFill>
              <a:effectLst>
                <a:outerShdw blurRad="38100" dist="38100" dir="2700000" algn="tl">
                  <a:srgbClr val="000000">
                    <a:alpha val="43137"/>
                  </a:srgbClr>
                </a:outerShdw>
              </a:effectLst>
            </a:endParaRPr>
          </a:p>
          <a:p>
            <a:pPr algn="ctr"/>
            <a:r>
              <a:rPr lang="lv-LV" b="1" dirty="0">
                <a:solidFill>
                  <a:schemeClr val="bg1"/>
                </a:solidFill>
                <a:effectLst>
                  <a:outerShdw blurRad="38100" dist="38100" dir="2700000" algn="tl">
                    <a:srgbClr val="000000">
                      <a:alpha val="43137"/>
                    </a:srgbClr>
                  </a:outerShdw>
                </a:effectLst>
              </a:rPr>
              <a:t>   </a:t>
            </a:r>
            <a:r>
              <a:rPr lang="lv-LV" sz="1600" i="1" dirty="0">
                <a:solidFill>
                  <a:schemeClr val="bg1"/>
                </a:solidFill>
              </a:rPr>
              <a:t>Atbalstīto skaits: ~ 250</a:t>
            </a:r>
            <a:endParaRPr lang="lv-LV" sz="1600" b="1" dirty="0">
              <a:solidFill>
                <a:schemeClr val="bg1"/>
              </a:solidFill>
            </a:endParaRPr>
          </a:p>
          <a:p>
            <a:pPr algn="ctr"/>
            <a:endParaRPr lang="lv-LV" sz="2000" b="1" dirty="0">
              <a:solidFill>
                <a:schemeClr val="tx1"/>
              </a:solidFill>
            </a:endParaRPr>
          </a:p>
        </p:txBody>
      </p:sp>
      <p:sp>
        <p:nvSpPr>
          <p:cNvPr id="18" name="Oval 17">
            <a:extLst>
              <a:ext uri="{FF2B5EF4-FFF2-40B4-BE49-F238E27FC236}">
                <a16:creationId xmlns:a16="http://schemas.microsoft.com/office/drawing/2014/main" id="{246FF294-E133-4929-B47E-8DB278DCC41C}"/>
              </a:ext>
            </a:extLst>
          </p:cNvPr>
          <p:cNvSpPr/>
          <p:nvPr/>
        </p:nvSpPr>
        <p:spPr>
          <a:xfrm>
            <a:off x="8027582" y="4504162"/>
            <a:ext cx="2640418" cy="1800361"/>
          </a:xfrm>
          <a:prstGeom prst="ellipse">
            <a:avLst/>
          </a:prstGeom>
          <a:solidFill>
            <a:schemeClr val="accent3">
              <a:lumMod val="20000"/>
              <a:lumOff val="80000"/>
            </a:schemeClr>
          </a:solidFill>
          <a:ln>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u="sng"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Joma: </a:t>
            </a:r>
          </a:p>
          <a:p>
            <a:pPr algn="ctr"/>
            <a:r>
              <a:rPr lang="lv-LV"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lauksaimniecība, mežsaimniecība,</a:t>
            </a:r>
          </a:p>
          <a:p>
            <a:pPr algn="ctr"/>
            <a:r>
              <a:rPr lang="lv-LV"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lauku uzņēmējdarbība, kopienu jautājumi, daba, vide,</a:t>
            </a:r>
          </a:p>
          <a:p>
            <a:pPr algn="ctr"/>
            <a:r>
              <a:rPr lang="lv-LV"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klimata </a:t>
            </a:r>
            <a:r>
              <a:rPr lang="lv-LV" sz="1400" dirty="0">
                <a:solidFill>
                  <a:schemeClr val="tx1"/>
                </a:solidFill>
                <a:latin typeface="Calibri" panose="020F0502020204030204" pitchFamily="34" charset="0"/>
                <a:cs typeface="Calibri" panose="020F0502020204030204" pitchFamily="34" charset="0"/>
              </a:rPr>
              <a:t>aizsardzība,</a:t>
            </a:r>
          </a:p>
          <a:p>
            <a:pPr algn="ctr"/>
            <a:r>
              <a:rPr lang="lv-LV" sz="1400" dirty="0" err="1">
                <a:solidFill>
                  <a:schemeClr val="tx1"/>
                </a:solidFill>
                <a:latin typeface="Calibri" panose="020F0502020204030204" pitchFamily="34" charset="0"/>
                <a:cs typeface="Calibri" panose="020F0502020204030204" pitchFamily="34" charset="0"/>
              </a:rPr>
              <a:t>FaST</a:t>
            </a:r>
            <a:r>
              <a:rPr lang="lv-LV" sz="1400" dirty="0">
                <a:solidFill>
                  <a:schemeClr val="tx1"/>
                </a:solidFill>
                <a:latin typeface="Calibri" panose="020F0502020204030204" pitchFamily="34" charset="0"/>
                <a:cs typeface="Calibri" panose="020F0502020204030204" pitchFamily="34" charset="0"/>
              </a:rPr>
              <a:t> rīks</a:t>
            </a:r>
          </a:p>
        </p:txBody>
      </p:sp>
      <p:sp>
        <p:nvSpPr>
          <p:cNvPr id="14" name="Taisnstūris ar noapaļotiem stūriem 8">
            <a:extLst>
              <a:ext uri="{FF2B5EF4-FFF2-40B4-BE49-F238E27FC236}">
                <a16:creationId xmlns:a16="http://schemas.microsoft.com/office/drawing/2014/main" id="{386A0C11-C50E-41E5-881E-9588DC78F3CB}"/>
              </a:ext>
            </a:extLst>
          </p:cNvPr>
          <p:cNvSpPr/>
          <p:nvPr/>
        </p:nvSpPr>
        <p:spPr>
          <a:xfrm>
            <a:off x="2623495" y="1490189"/>
            <a:ext cx="3647379" cy="2369430"/>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lv-LV" sz="1400" b="1" dirty="0">
              <a:solidFill>
                <a:schemeClr val="tx1"/>
              </a:solidFill>
            </a:endParaRPr>
          </a:p>
          <a:p>
            <a:pPr algn="ctr"/>
            <a:r>
              <a:rPr lang="lv-LV" b="1" dirty="0">
                <a:solidFill>
                  <a:schemeClr val="bg1"/>
                </a:solidFill>
              </a:rPr>
              <a:t>Konsultācijas</a:t>
            </a:r>
            <a:r>
              <a:rPr lang="lv-LV" sz="1400" b="1" dirty="0">
                <a:solidFill>
                  <a:schemeClr val="bg1"/>
                </a:solidFill>
              </a:rPr>
              <a:t> </a:t>
            </a:r>
          </a:p>
          <a:p>
            <a:pPr algn="ctr"/>
            <a:r>
              <a:rPr lang="lv-LV" sz="1500" b="1" dirty="0">
                <a:solidFill>
                  <a:schemeClr val="bg1"/>
                </a:solidFill>
              </a:rPr>
              <a:t>(individuāli)</a:t>
            </a:r>
          </a:p>
          <a:p>
            <a:pPr algn="ctr"/>
            <a:endParaRPr lang="lv-LV" sz="1200" b="1" dirty="0">
              <a:solidFill>
                <a:schemeClr val="bg1"/>
              </a:solidFill>
            </a:endParaRPr>
          </a:p>
          <a:p>
            <a:pPr algn="ctr"/>
            <a:r>
              <a:rPr lang="lv-LV" sz="1400" dirty="0">
                <a:solidFill>
                  <a:schemeClr val="bg1"/>
                </a:solidFill>
              </a:rPr>
              <a:t>Konsultēto skaits:</a:t>
            </a:r>
          </a:p>
          <a:p>
            <a:pPr algn="ctr"/>
            <a:r>
              <a:rPr lang="lv-LV" sz="1400" dirty="0">
                <a:solidFill>
                  <a:schemeClr val="bg1"/>
                </a:solidFill>
              </a:rPr>
              <a:t>~ 7 250</a:t>
            </a:r>
            <a:endParaRPr lang="lv-LV" sz="1400" b="1" dirty="0">
              <a:solidFill>
                <a:schemeClr val="bg1"/>
              </a:solidFill>
            </a:endParaRPr>
          </a:p>
          <a:p>
            <a:pPr algn="ctr"/>
            <a:endParaRPr lang="lv-LV" sz="2000" b="1" dirty="0">
              <a:solidFill>
                <a:schemeClr val="tx1"/>
              </a:solidFill>
            </a:endParaRPr>
          </a:p>
        </p:txBody>
      </p:sp>
      <p:sp>
        <p:nvSpPr>
          <p:cNvPr id="15" name="Taisnstūris ar noapaļotiem stūriem 8">
            <a:extLst>
              <a:ext uri="{FF2B5EF4-FFF2-40B4-BE49-F238E27FC236}">
                <a16:creationId xmlns:a16="http://schemas.microsoft.com/office/drawing/2014/main" id="{312E5FDA-F020-448B-BB9B-A9F6C3F5C666}"/>
              </a:ext>
            </a:extLst>
          </p:cNvPr>
          <p:cNvSpPr/>
          <p:nvPr/>
        </p:nvSpPr>
        <p:spPr>
          <a:xfrm>
            <a:off x="6670162" y="1543755"/>
            <a:ext cx="3647379" cy="2315864"/>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lv-LV" sz="1400" b="1" dirty="0">
              <a:solidFill>
                <a:schemeClr val="bg1"/>
              </a:solidFill>
            </a:endParaRPr>
          </a:p>
          <a:p>
            <a:pPr algn="ctr"/>
            <a:r>
              <a:rPr lang="lv-LV" b="1" dirty="0">
                <a:solidFill>
                  <a:schemeClr val="bg1"/>
                </a:solidFill>
              </a:rPr>
              <a:t>Konsultantu apmācība </a:t>
            </a:r>
            <a:r>
              <a:rPr lang="lv-LV" sz="1500" b="1" dirty="0">
                <a:solidFill>
                  <a:schemeClr val="bg1"/>
                </a:solidFill>
              </a:rPr>
              <a:t>(</a:t>
            </a:r>
            <a:r>
              <a:rPr lang="lv-LV" sz="1500" b="1" dirty="0" err="1">
                <a:solidFill>
                  <a:schemeClr val="bg1"/>
                </a:solidFill>
              </a:rPr>
              <a:t>teorija+prakse</a:t>
            </a:r>
            <a:r>
              <a:rPr lang="lv-LV" sz="1500" b="1" dirty="0">
                <a:solidFill>
                  <a:schemeClr val="bg1"/>
                </a:solidFill>
              </a:rPr>
              <a:t>; individuāli/grupās)</a:t>
            </a:r>
          </a:p>
          <a:p>
            <a:pPr algn="ctr"/>
            <a:endParaRPr lang="lv-LV" sz="1400" b="1" dirty="0">
              <a:solidFill>
                <a:schemeClr val="bg1"/>
              </a:solidFill>
            </a:endParaRPr>
          </a:p>
          <a:p>
            <a:pPr algn="ctr"/>
            <a:r>
              <a:rPr lang="lv-LV" sz="1400" dirty="0">
                <a:solidFill>
                  <a:schemeClr val="bg1"/>
                </a:solidFill>
              </a:rPr>
              <a:t>Apmācīto skaits:</a:t>
            </a:r>
          </a:p>
          <a:p>
            <a:pPr algn="ctr"/>
            <a:r>
              <a:rPr lang="lv-LV" sz="1400" dirty="0">
                <a:solidFill>
                  <a:schemeClr val="bg1"/>
                </a:solidFill>
              </a:rPr>
              <a:t>~ 900</a:t>
            </a:r>
            <a:endParaRPr lang="lv-LV" sz="1400" b="1" dirty="0">
              <a:solidFill>
                <a:schemeClr val="bg1"/>
              </a:solidFill>
            </a:endParaRPr>
          </a:p>
        </p:txBody>
      </p:sp>
      <p:sp>
        <p:nvSpPr>
          <p:cNvPr id="31" name="Arrow: Down 30">
            <a:extLst>
              <a:ext uri="{FF2B5EF4-FFF2-40B4-BE49-F238E27FC236}">
                <a16:creationId xmlns:a16="http://schemas.microsoft.com/office/drawing/2014/main" id="{B2C75695-19EC-4F1C-911F-C85580302A94}"/>
              </a:ext>
            </a:extLst>
          </p:cNvPr>
          <p:cNvSpPr/>
          <p:nvPr/>
        </p:nvSpPr>
        <p:spPr>
          <a:xfrm>
            <a:off x="4128990" y="3666479"/>
            <a:ext cx="683581" cy="4488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v-LV"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261778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A3D9-4F41-42C4-A157-36A4FCF9CF1E}"/>
              </a:ext>
            </a:extLst>
          </p:cNvPr>
          <p:cNvSpPr>
            <a:spLocks noGrp="1"/>
          </p:cNvSpPr>
          <p:nvPr>
            <p:ph type="title"/>
          </p:nvPr>
        </p:nvSpPr>
        <p:spPr>
          <a:xfrm>
            <a:off x="916858" y="197977"/>
            <a:ext cx="10124768" cy="755752"/>
          </a:xfrm>
        </p:spPr>
        <p:txBody>
          <a:bodyPr>
            <a:noAutofit/>
          </a:bodyPr>
          <a:lstStyle/>
          <a:p>
            <a:pPr algn="ctr"/>
            <a:r>
              <a:rPr lang="lv-LV" sz="3200" b="1" dirty="0"/>
              <a:t> </a:t>
            </a:r>
            <a:br>
              <a:rPr lang="lv-LV" sz="3200" b="1" dirty="0"/>
            </a:br>
            <a:r>
              <a:rPr lang="lv-LV" sz="3200" b="1" dirty="0">
                <a:solidFill>
                  <a:srgbClr val="C00000"/>
                </a:solidFill>
              </a:rPr>
              <a:t>LAUKU TELPAS </a:t>
            </a:r>
            <a:r>
              <a:rPr lang="lv-LV" sz="3200" b="1" dirty="0">
                <a:solidFill>
                  <a:srgbClr val="C00000"/>
                </a:solidFill>
                <a:cs typeface="Times New Roman" pitchFamily="18" charset="0"/>
              </a:rPr>
              <a:t>IZAICINĀJUMI </a:t>
            </a:r>
            <a:br>
              <a:rPr lang="lv-LV" sz="3200" b="1" dirty="0"/>
            </a:br>
            <a:endParaRPr lang="lv-LV" sz="3200" b="1" dirty="0"/>
          </a:p>
        </p:txBody>
      </p:sp>
      <p:pic>
        <p:nvPicPr>
          <p:cNvPr id="5" name="Picture 2">
            <a:extLst>
              <a:ext uri="{FF2B5EF4-FFF2-40B4-BE49-F238E27FC236}">
                <a16:creationId xmlns:a16="http://schemas.microsoft.com/office/drawing/2014/main" id="{5C168A89-64BD-4B63-95CF-7679CDCD09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463"/>
            <a:ext cx="1377311" cy="1529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01059735-9F6F-41A2-B956-04BCB537CB77}"/>
              </a:ext>
            </a:extLst>
          </p:cNvPr>
          <p:cNvSpPr>
            <a:spLocks noGrp="1"/>
          </p:cNvSpPr>
          <p:nvPr>
            <p:ph idx="1"/>
          </p:nvPr>
        </p:nvSpPr>
        <p:spPr>
          <a:xfrm>
            <a:off x="658762" y="1137138"/>
            <a:ext cx="10382864" cy="5522885"/>
          </a:xfrm>
        </p:spPr>
        <p:txBody>
          <a:bodyPr>
            <a:normAutofit fontScale="70000" lnSpcReduction="20000"/>
          </a:bodyPr>
          <a:lstStyle/>
          <a:p>
            <a:pPr lvl="0" algn="just">
              <a:buFont typeface="Wingdings" panose="05000000000000000000" pitchFamily="2" charset="2"/>
              <a:buChar char="Ø"/>
            </a:pPr>
            <a:r>
              <a:rPr lang="lv-LV" sz="2900" u="sng" dirty="0"/>
              <a:t>Nodarbinātības un ienākumu iespējas</a:t>
            </a:r>
            <a:r>
              <a:rPr lang="lv-LV" sz="2900" dirty="0"/>
              <a:t>, atbalstot uzņēmējdarbību un ražošanu, t.sk., </a:t>
            </a:r>
            <a:r>
              <a:rPr lang="lv-LV" sz="2900" dirty="0" err="1"/>
              <a:t>bioekonomikas</a:t>
            </a:r>
            <a:r>
              <a:rPr lang="lv-LV" sz="2900" dirty="0"/>
              <a:t> veicināšana alternatīvu ienākumu gūšanai un papildus nodarbinātības iespēju radīšanai.</a:t>
            </a:r>
          </a:p>
          <a:p>
            <a:pPr lvl="0" algn="just">
              <a:buFont typeface="Wingdings" panose="05000000000000000000" pitchFamily="2" charset="2"/>
              <a:buChar char="Ø"/>
            </a:pPr>
            <a:endParaRPr lang="lv-LV" sz="100" dirty="0"/>
          </a:p>
          <a:p>
            <a:pPr algn="just">
              <a:buFont typeface="Wingdings" panose="05000000000000000000" pitchFamily="2" charset="2"/>
              <a:buChar char="Ø"/>
            </a:pPr>
            <a:r>
              <a:rPr lang="lv-LV" sz="2900" u="sng" dirty="0"/>
              <a:t>Kopdarbības atbalsts</a:t>
            </a:r>
            <a:r>
              <a:rPr lang="lv-LV" sz="2900" dirty="0"/>
              <a:t>, t.sk., zaļā publiskā iepirkuma veicināšanai, īsajām piegādes ķēdēm.</a:t>
            </a:r>
          </a:p>
          <a:p>
            <a:pPr lvl="0" algn="just">
              <a:buFont typeface="Wingdings" panose="05000000000000000000" pitchFamily="2" charset="2"/>
              <a:buChar char="Ø"/>
            </a:pPr>
            <a:endParaRPr lang="lv-LV" sz="100" dirty="0"/>
          </a:p>
          <a:p>
            <a:pPr lvl="0" algn="just">
              <a:buFont typeface="Wingdings" panose="05000000000000000000" pitchFamily="2" charset="2"/>
              <a:buChar char="Ø"/>
            </a:pPr>
            <a:r>
              <a:rPr lang="lv-LV" sz="2900" b="1" dirty="0"/>
              <a:t>Sadarbībā ar citām iesaistītajām pusēm kompleksi risināmi </a:t>
            </a:r>
            <a:r>
              <a:rPr lang="lv-LV" sz="2900" dirty="0"/>
              <a:t>lauku teritoriju izaicinājumi kvalitatīvas dzīves vides saglabāšanai un izveidei, </a:t>
            </a:r>
            <a:r>
              <a:rPr lang="lv-LV" sz="2900" u="sng" dirty="0"/>
              <a:t>nodrošinot pakalpojumu pieejamību</a:t>
            </a:r>
            <a:r>
              <a:rPr lang="lv-LV" sz="2900" dirty="0"/>
              <a:t> (t.sk. medicīna, izglītība, kultūra, komercbankas), </a:t>
            </a:r>
            <a:r>
              <a:rPr lang="lv-LV" sz="2900" u="sng" dirty="0"/>
              <a:t>infrastruktūras pieejamību</a:t>
            </a:r>
            <a:r>
              <a:rPr lang="lv-LV" sz="2900" dirty="0"/>
              <a:t> (ceļi, interneta pārklājums, elektroenerģijas pieslēgumi, dzīvojamais fonds, mobilitāte), kā rezultātā saglabātos apdzīvotība laukos.</a:t>
            </a:r>
          </a:p>
          <a:p>
            <a:pPr lvl="0" algn="just">
              <a:buFont typeface="Wingdings" panose="05000000000000000000" pitchFamily="2" charset="2"/>
              <a:buChar char="Ø"/>
            </a:pPr>
            <a:endParaRPr lang="lv-LV" sz="300" dirty="0"/>
          </a:p>
          <a:p>
            <a:pPr algn="just">
              <a:buFont typeface="Wingdings" panose="05000000000000000000" pitchFamily="2" charset="2"/>
              <a:buChar char="Ø"/>
            </a:pPr>
            <a:r>
              <a:rPr lang="lv-LV" sz="2900" u="sng" dirty="0"/>
              <a:t>Finanšu resursu pieejamība </a:t>
            </a:r>
            <a:r>
              <a:rPr lang="lv-LV" sz="2900" dirty="0"/>
              <a:t>uzņēmējdarbībai (īpaši, mazajiem un vidējiem).</a:t>
            </a:r>
          </a:p>
          <a:p>
            <a:pPr lvl="0" algn="just">
              <a:buFont typeface="Wingdings" panose="05000000000000000000" pitchFamily="2" charset="2"/>
              <a:buChar char="Ø"/>
            </a:pPr>
            <a:endParaRPr lang="lv-LV" sz="600" dirty="0"/>
          </a:p>
          <a:p>
            <a:pPr lvl="0" algn="just">
              <a:buFont typeface="Wingdings" panose="05000000000000000000" pitchFamily="2" charset="2"/>
              <a:buChar char="Ø"/>
            </a:pPr>
            <a:r>
              <a:rPr lang="lv-LV" sz="2900" u="sng" dirty="0"/>
              <a:t>Teritorijas identitāte </a:t>
            </a:r>
            <a:r>
              <a:rPr lang="lv-LV" sz="2900" dirty="0"/>
              <a:t>(t.sk. teritoriju zīmoli).</a:t>
            </a:r>
          </a:p>
          <a:p>
            <a:pPr marL="0" indent="0" algn="just">
              <a:buNone/>
            </a:pPr>
            <a:r>
              <a:rPr lang="lv-LV" dirty="0"/>
              <a:t> </a:t>
            </a:r>
          </a:p>
          <a:p>
            <a:pPr marL="0" indent="0" algn="just">
              <a:buNone/>
            </a:pPr>
            <a:r>
              <a:rPr lang="lv-LV" b="1" dirty="0"/>
              <a:t>Horizontālā mērķa ietvaros īstenojamās konkurētspējas sekmēšanas vajadzības </a:t>
            </a:r>
            <a:endParaRPr lang="lv-LV" dirty="0"/>
          </a:p>
          <a:p>
            <a:pPr algn="just">
              <a:buFont typeface="Wingdings" panose="05000000000000000000" pitchFamily="2" charset="2"/>
              <a:buChar char="Ø"/>
            </a:pPr>
            <a:r>
              <a:rPr lang="lv-LV" dirty="0"/>
              <a:t>Kvalitatīva izglītība un zināšanas – pieejamība, gan kvalifikācijas celšana, gan pārkvalificēšanās.</a:t>
            </a:r>
          </a:p>
          <a:p>
            <a:pPr algn="just">
              <a:buFont typeface="Wingdings" panose="05000000000000000000" pitchFamily="2" charset="2"/>
              <a:buChar char="§"/>
            </a:pPr>
            <a:endParaRPr lang="lv-LV" sz="100" dirty="0"/>
          </a:p>
          <a:p>
            <a:pPr marL="0" indent="0" algn="just">
              <a:buNone/>
            </a:pPr>
            <a:r>
              <a:rPr lang="lv-LV" b="1" dirty="0"/>
              <a:t>Ārpus KLP SP risināmās vajadzības, sadarbībā ar citām iesaistītajām pusēm</a:t>
            </a:r>
            <a:endParaRPr lang="lv-LV" dirty="0"/>
          </a:p>
          <a:p>
            <a:pPr algn="just">
              <a:buFont typeface="Wingdings" panose="05000000000000000000" pitchFamily="2" charset="2"/>
              <a:buChar char="Ø"/>
            </a:pPr>
            <a:r>
              <a:rPr lang="lv-LV" dirty="0"/>
              <a:t>Atvieglota nodokļu politika mazajiem uzņēmējiem lauku teritorijā, īpaši, uzsācējiem.</a:t>
            </a:r>
          </a:p>
          <a:p>
            <a:endParaRPr lang="lv-LV" dirty="0"/>
          </a:p>
        </p:txBody>
      </p:sp>
    </p:spTree>
    <p:extLst>
      <p:ext uri="{BB962C8B-B14F-4D97-AF65-F5344CB8AC3E}">
        <p14:creationId xmlns:p14="http://schemas.microsoft.com/office/powerpoint/2010/main" val="1099146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F1096-C728-45AB-8231-6ED9E3D1134E}"/>
              </a:ext>
            </a:extLst>
          </p:cNvPr>
          <p:cNvSpPr>
            <a:spLocks noGrp="1"/>
          </p:cNvSpPr>
          <p:nvPr>
            <p:ph type="title"/>
          </p:nvPr>
        </p:nvSpPr>
        <p:spPr>
          <a:xfrm>
            <a:off x="1302819" y="254603"/>
            <a:ext cx="9740319" cy="644769"/>
          </a:xfrm>
          <a:solidFill>
            <a:schemeClr val="bg1"/>
          </a:solidFill>
        </p:spPr>
        <p:txBody>
          <a:bodyPr>
            <a:noAutofit/>
          </a:bodyPr>
          <a:lstStyle/>
          <a:p>
            <a:pPr algn="ctr"/>
            <a:r>
              <a:rPr lang="lv-LV" altLang="lv-LV" sz="2000" b="1" cap="all" dirty="0">
                <a:solidFill>
                  <a:srgbClr val="C00000"/>
                </a:solidFill>
              </a:rPr>
              <a:t>Kopējie kumulatīvie ES maksājumi pa dalībvalstīm, </a:t>
            </a:r>
            <a:br>
              <a:rPr lang="lv-LV" altLang="lv-LV" sz="2000" b="1" cap="all" dirty="0">
                <a:solidFill>
                  <a:srgbClr val="C00000"/>
                </a:solidFill>
              </a:rPr>
            </a:br>
            <a:r>
              <a:rPr lang="lv-LV" altLang="lv-LV" sz="2000" b="1" cap="all" dirty="0">
                <a:solidFill>
                  <a:srgbClr val="C00000"/>
                </a:solidFill>
              </a:rPr>
              <a:t>% no plānotā/pieejamā Eiropas lauksaimniecības fonda lauku attīstībai finansējuma*</a:t>
            </a:r>
            <a:endParaRPr lang="lv-LV" sz="2000" dirty="0"/>
          </a:p>
        </p:txBody>
      </p:sp>
      <p:pic>
        <p:nvPicPr>
          <p:cNvPr id="7" name="Content Placeholder 6" descr="Chart, bar chart&#10;&#10;Description automatically generated">
            <a:extLst>
              <a:ext uri="{FF2B5EF4-FFF2-40B4-BE49-F238E27FC236}">
                <a16:creationId xmlns:a16="http://schemas.microsoft.com/office/drawing/2014/main" id="{D070DB83-FDF3-44FF-B23C-049A4D88045A}"/>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179548" y="996462"/>
            <a:ext cx="7367238" cy="5804764"/>
          </a:xfrm>
        </p:spPr>
      </p:pic>
      <p:sp>
        <p:nvSpPr>
          <p:cNvPr id="25" name="TextBox 24">
            <a:extLst>
              <a:ext uri="{FF2B5EF4-FFF2-40B4-BE49-F238E27FC236}">
                <a16:creationId xmlns:a16="http://schemas.microsoft.com/office/drawing/2014/main" id="{0E44A288-6486-4644-A254-85533EC6ACFD}"/>
              </a:ext>
            </a:extLst>
          </p:cNvPr>
          <p:cNvSpPr txBox="1"/>
          <p:nvPr/>
        </p:nvSpPr>
        <p:spPr>
          <a:xfrm>
            <a:off x="83204" y="6555004"/>
            <a:ext cx="3278832" cy="246222"/>
          </a:xfrm>
          <a:prstGeom prst="rect">
            <a:avLst/>
          </a:prstGeom>
          <a:noFill/>
        </p:spPr>
        <p:txBody>
          <a:bodyPr wrap="square" rtlCol="0">
            <a:spAutoFit/>
          </a:bodyPr>
          <a:lstStyle/>
          <a:p>
            <a:r>
              <a:rPr lang="lv-LV" altLang="lv-LV" sz="1000" dirty="0"/>
              <a:t>*Datu avots: ESI fondu atvērtā datu platforma (06/10/2020) </a:t>
            </a:r>
            <a:endParaRPr lang="lv-LV" altLang="lv-LV" sz="1000" dirty="0">
              <a:solidFill>
                <a:srgbClr val="C00000"/>
              </a:solidFill>
            </a:endParaRPr>
          </a:p>
        </p:txBody>
      </p:sp>
      <p:pic>
        <p:nvPicPr>
          <p:cNvPr id="6" name="Picture 2">
            <a:extLst>
              <a:ext uri="{FF2B5EF4-FFF2-40B4-BE49-F238E27FC236}">
                <a16:creationId xmlns:a16="http://schemas.microsoft.com/office/drawing/2014/main" id="{68856E06-9904-4CF4-AD48-B513E43452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460504" cy="1709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1060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785B7B-DB62-4D23-AA04-7B21B721FD16}"/>
              </a:ext>
            </a:extLst>
          </p:cNvPr>
          <p:cNvPicPr>
            <a:picLocks noChangeAspect="1"/>
          </p:cNvPicPr>
          <p:nvPr/>
        </p:nvPicPr>
        <p:blipFill>
          <a:blip r:embed="rId3"/>
          <a:stretch>
            <a:fillRect/>
          </a:stretch>
        </p:blipFill>
        <p:spPr>
          <a:xfrm>
            <a:off x="327424" y="2689008"/>
            <a:ext cx="6249734" cy="3995536"/>
          </a:xfrm>
          <a:prstGeom prst="rect">
            <a:avLst/>
          </a:prstGeom>
        </p:spPr>
      </p:pic>
      <p:sp>
        <p:nvSpPr>
          <p:cNvPr id="15" name="Rounded Rectangle 14"/>
          <p:cNvSpPr/>
          <p:nvPr/>
        </p:nvSpPr>
        <p:spPr>
          <a:xfrm>
            <a:off x="536029" y="719545"/>
            <a:ext cx="4635062" cy="5574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988676" y="462745"/>
            <a:ext cx="4761186" cy="535531"/>
          </a:xfrm>
          <a:prstGeom prst="rect">
            <a:avLst/>
          </a:prstGeom>
          <a:noFill/>
        </p:spPr>
        <p:txBody>
          <a:bodyPr wrap="square" rtlCol="0">
            <a:spAutoFit/>
          </a:bodyPr>
          <a:lstStyle/>
          <a:p>
            <a:pPr algn="ctr">
              <a:lnSpc>
                <a:spcPct val="90000"/>
              </a:lnSpc>
              <a:spcBef>
                <a:spcPct val="0"/>
              </a:spcBef>
            </a:pPr>
            <a:r>
              <a:rPr lang="lv-LV" sz="3200" b="1" dirty="0">
                <a:solidFill>
                  <a:srgbClr val="CC0000"/>
                </a:solidFill>
                <a:latin typeface="+mj-lt"/>
                <a:ea typeface="+mj-ea"/>
                <a:cs typeface="Times New Roman" pitchFamily="18" charset="0"/>
              </a:rPr>
              <a:t>LEADER TERITORIJA </a:t>
            </a:r>
            <a:endParaRPr lang="en-US" sz="3200" b="1" dirty="0">
              <a:solidFill>
                <a:srgbClr val="CC0000"/>
              </a:solidFill>
              <a:latin typeface="+mj-lt"/>
              <a:ea typeface="+mj-ea"/>
              <a:cs typeface="Times New Roman" pitchFamily="18" charset="0"/>
            </a:endParaRPr>
          </a:p>
        </p:txBody>
      </p:sp>
      <p:sp>
        <p:nvSpPr>
          <p:cNvPr id="27" name="TextBox 26"/>
          <p:cNvSpPr txBox="1"/>
          <p:nvPr/>
        </p:nvSpPr>
        <p:spPr>
          <a:xfrm>
            <a:off x="6369269" y="3256432"/>
            <a:ext cx="5637713" cy="2308324"/>
          </a:xfrm>
          <a:prstGeom prst="rect">
            <a:avLst/>
          </a:prstGeom>
          <a:noFill/>
        </p:spPr>
        <p:txBody>
          <a:bodyPr wrap="square" rtlCol="0">
            <a:spAutoFit/>
          </a:bodyPr>
          <a:lstStyle/>
          <a:p>
            <a:pPr algn="just"/>
            <a:r>
              <a:rPr lang="lv-LV" b="1" dirty="0"/>
              <a:t>Rīgā un pilsētās ar iedzīvotāju skaitu virs 15 000  </a:t>
            </a:r>
            <a:r>
              <a:rPr lang="lv-LV" dirty="0"/>
              <a:t>– tirdzniecības vietu izveide, ja to veido VRG teritorijas lauksaimniecības produkcijas ražotāji, pārstrādātāji, kooperatīvi, mārketinga un sadarbības aktivitātes, atbalsts zaļā publiskā iepirkuma nodrošināšanai un veicināšanai. </a:t>
            </a:r>
          </a:p>
          <a:p>
            <a:pPr algn="just"/>
            <a:endParaRPr lang="lv-LV" dirty="0"/>
          </a:p>
          <a:p>
            <a:pPr algn="just"/>
            <a:r>
              <a:rPr lang="lv-LV" b="1" dirty="0"/>
              <a:t>Pierīgas pašvaldībās </a:t>
            </a:r>
            <a:r>
              <a:rPr lang="lv-LV" dirty="0"/>
              <a:t>(pašvaldības, kuras robežojas ar Rīgas pilsētu) noteiktas atbalstāmās darbības.</a:t>
            </a:r>
            <a:endParaRPr lang="en-US" dirty="0"/>
          </a:p>
        </p:txBody>
      </p:sp>
      <p:pic>
        <p:nvPicPr>
          <p:cNvPr id="7" name="Picture 2">
            <a:extLst>
              <a:ext uri="{FF2B5EF4-FFF2-40B4-BE49-F238E27FC236}">
                <a16:creationId xmlns:a16="http://schemas.microsoft.com/office/drawing/2014/main" id="{31F55A65-8E30-4D63-9E62-7C2F8E95C3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9463"/>
            <a:ext cx="1377311" cy="1529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327424" y="1277007"/>
            <a:ext cx="11550632" cy="1200329"/>
          </a:xfrm>
          <a:prstGeom prst="rect">
            <a:avLst/>
          </a:prstGeom>
          <a:solidFill>
            <a:schemeClr val="bg1"/>
          </a:solidFill>
        </p:spPr>
        <p:txBody>
          <a:bodyPr wrap="square">
            <a:spAutoFit/>
          </a:bodyPr>
          <a:lstStyle/>
          <a:p>
            <a:pPr algn="just" eaLnBrk="0" fontAlgn="base" hangingPunct="0">
              <a:spcBef>
                <a:spcPct val="0"/>
              </a:spcBef>
              <a:spcAft>
                <a:spcPct val="0"/>
              </a:spcAft>
            </a:pPr>
            <a:r>
              <a:rPr lang="lv-LV" b="1" dirty="0"/>
              <a:t>LEADER teritorija </a:t>
            </a:r>
            <a:r>
              <a:rPr lang="lv-LV" dirty="0"/>
              <a:t>ir visa Latvijas teritorija, ietverot pilsētas ar iedzīvotāju skaitu līdz 15 000. </a:t>
            </a:r>
          </a:p>
          <a:p>
            <a:pPr algn="just" eaLnBrk="0" fontAlgn="base" hangingPunct="0">
              <a:spcBef>
                <a:spcPct val="0"/>
              </a:spcBef>
              <a:spcAft>
                <a:spcPct val="0"/>
              </a:spcAft>
            </a:pPr>
            <a:endParaRPr lang="lv-LV" dirty="0"/>
          </a:p>
          <a:p>
            <a:pPr algn="just" eaLnBrk="0" fontAlgn="base" hangingPunct="0">
              <a:spcBef>
                <a:spcPct val="0"/>
              </a:spcBef>
              <a:spcAft>
                <a:spcPct val="0"/>
              </a:spcAft>
            </a:pPr>
            <a:r>
              <a:rPr lang="lv-LV" b="1" dirty="0"/>
              <a:t>Lauku teritorija </a:t>
            </a:r>
            <a:r>
              <a:rPr lang="lv-LV" dirty="0"/>
              <a:t>ir visa Latvijas teritorija, izņemot </a:t>
            </a:r>
            <a:r>
              <a:rPr lang="lv-LV" dirty="0" err="1"/>
              <a:t>valstspilsētas</a:t>
            </a:r>
            <a:r>
              <a:rPr lang="lv-LV" dirty="0"/>
              <a:t> un novadu administratīvos centrus – </a:t>
            </a:r>
            <a:r>
              <a:rPr lang="lv-LV" b="1" i="1" dirty="0">
                <a:effectLst>
                  <a:outerShdw blurRad="38100" dist="38100" dir="2700000" algn="tl">
                    <a:srgbClr val="000000">
                      <a:alpha val="43137"/>
                    </a:srgbClr>
                  </a:outerShdw>
                </a:effectLst>
              </a:rPr>
              <a:t>papildinoši VARAM atbalsta pasākumiem.</a:t>
            </a:r>
          </a:p>
        </p:txBody>
      </p:sp>
    </p:spTree>
    <p:extLst>
      <p:ext uri="{BB962C8B-B14F-4D97-AF65-F5344CB8AC3E}">
        <p14:creationId xmlns:p14="http://schemas.microsoft.com/office/powerpoint/2010/main" val="1882078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aisnstūris ar noapaļotiem stūriem 3">
            <a:extLst>
              <a:ext uri="{FF2B5EF4-FFF2-40B4-BE49-F238E27FC236}">
                <a16:creationId xmlns:a16="http://schemas.microsoft.com/office/drawing/2014/main" id="{33D92D49-931A-4448-B725-6C4915F0C61A}"/>
              </a:ext>
            </a:extLst>
          </p:cNvPr>
          <p:cNvSpPr/>
          <p:nvPr/>
        </p:nvSpPr>
        <p:spPr>
          <a:xfrm>
            <a:off x="230647" y="876569"/>
            <a:ext cx="11946194" cy="1155536"/>
          </a:xfrm>
          <a:prstGeom prst="roundRec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v-LV" sz="2000" b="1" dirty="0">
                <a:solidFill>
                  <a:schemeClr val="tx1"/>
                </a:solidFill>
              </a:rPr>
              <a:t>                                                  Atbalsts SVVA stratēģiju īstenošanai</a:t>
            </a:r>
          </a:p>
          <a:p>
            <a:pPr algn="ctr"/>
            <a:r>
              <a:rPr lang="lv-LV" sz="2000" b="1" dirty="0">
                <a:solidFill>
                  <a:schemeClr val="tx1"/>
                </a:solidFill>
              </a:rPr>
              <a:t>			</a:t>
            </a:r>
          </a:p>
        </p:txBody>
      </p:sp>
      <p:cxnSp>
        <p:nvCxnSpPr>
          <p:cNvPr id="79" name="Straight Arrow Connector 78">
            <a:extLst>
              <a:ext uri="{FF2B5EF4-FFF2-40B4-BE49-F238E27FC236}">
                <a16:creationId xmlns:a16="http://schemas.microsoft.com/office/drawing/2014/main" id="{E05DA87E-530E-4459-A926-22781D30DDB1}"/>
              </a:ext>
            </a:extLst>
          </p:cNvPr>
          <p:cNvCxnSpPr>
            <a:cxnSpLocks/>
          </p:cNvCxnSpPr>
          <p:nvPr/>
        </p:nvCxnSpPr>
        <p:spPr>
          <a:xfrm flipH="1">
            <a:off x="1790265" y="1956552"/>
            <a:ext cx="1815967" cy="4966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EE85869-BF16-4CFA-880E-899D1708C6F4}"/>
              </a:ext>
            </a:extLst>
          </p:cNvPr>
          <p:cNvSpPr/>
          <p:nvPr/>
        </p:nvSpPr>
        <p:spPr>
          <a:xfrm>
            <a:off x="400734" y="107923"/>
            <a:ext cx="7999777" cy="7596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Lauku telpa – LEADER pieejas īstenošana (10% no ELFLA)</a:t>
            </a:r>
          </a:p>
        </p:txBody>
      </p:sp>
      <p:sp>
        <p:nvSpPr>
          <p:cNvPr id="18" name="Taisnstūris ar noapaļotiem stūriem 9">
            <a:extLst>
              <a:ext uri="{FF2B5EF4-FFF2-40B4-BE49-F238E27FC236}">
                <a16:creationId xmlns:a16="http://schemas.microsoft.com/office/drawing/2014/main" id="{785E6F43-9138-4182-8132-4888A6D98461}"/>
              </a:ext>
            </a:extLst>
          </p:cNvPr>
          <p:cNvSpPr/>
          <p:nvPr/>
        </p:nvSpPr>
        <p:spPr>
          <a:xfrm>
            <a:off x="5884356" y="3294847"/>
            <a:ext cx="3471850" cy="1833974"/>
          </a:xfrm>
          <a:prstGeom prst="roundRect">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lv-LV" sz="1400" dirty="0">
                <a:solidFill>
                  <a:schemeClr val="tx1"/>
                </a:solidFill>
              </a:rPr>
              <a:t>Infrastruktūra uzglabāšanai, loģistika, veicinoši pasākumi</a:t>
            </a:r>
          </a:p>
          <a:p>
            <a:endParaRPr lang="lv-LV" sz="1400" dirty="0">
              <a:solidFill>
                <a:schemeClr val="tx1"/>
              </a:solidFill>
            </a:endParaRPr>
          </a:p>
          <a:p>
            <a:endParaRPr lang="lv-LV" sz="1400" dirty="0">
              <a:solidFill>
                <a:schemeClr val="tx1"/>
              </a:solidFill>
            </a:endParaRPr>
          </a:p>
          <a:p>
            <a:r>
              <a:rPr lang="lv-LV" sz="1400" dirty="0">
                <a:solidFill>
                  <a:schemeClr val="tx1"/>
                </a:solidFill>
              </a:rPr>
              <a:t>Atbalsts pieejams, ja tas ir apstiprināts kā VRG stratēģijas stratēģiskais projekts</a:t>
            </a:r>
          </a:p>
          <a:p>
            <a:pPr algn="ctr"/>
            <a:endParaRPr lang="lv-LV" sz="1600" b="1" dirty="0">
              <a:solidFill>
                <a:schemeClr val="tx1"/>
              </a:solidFill>
            </a:endParaRPr>
          </a:p>
        </p:txBody>
      </p:sp>
      <p:grpSp>
        <p:nvGrpSpPr>
          <p:cNvPr id="12" name="Grupa 2">
            <a:extLst>
              <a:ext uri="{FF2B5EF4-FFF2-40B4-BE49-F238E27FC236}">
                <a16:creationId xmlns:a16="http://schemas.microsoft.com/office/drawing/2014/main" id="{866E207F-921F-47E3-B04B-CF48FA92E531}"/>
              </a:ext>
            </a:extLst>
          </p:cNvPr>
          <p:cNvGrpSpPr/>
          <p:nvPr/>
        </p:nvGrpSpPr>
        <p:grpSpPr>
          <a:xfrm>
            <a:off x="173739" y="2489282"/>
            <a:ext cx="5592777" cy="3978657"/>
            <a:chOff x="1222375" y="1475189"/>
            <a:chExt cx="7206268" cy="5000905"/>
          </a:xfrm>
          <a:solidFill>
            <a:schemeClr val="accent6">
              <a:lumMod val="40000"/>
              <a:lumOff val="60000"/>
            </a:schemeClr>
          </a:solidFill>
        </p:grpSpPr>
        <p:sp>
          <p:nvSpPr>
            <p:cNvPr id="13" name="Rectangle 12">
              <a:extLst>
                <a:ext uri="{FF2B5EF4-FFF2-40B4-BE49-F238E27FC236}">
                  <a16:creationId xmlns:a16="http://schemas.microsoft.com/office/drawing/2014/main" id="{A7D64796-B7F1-48B9-A964-0A74610A7A99}"/>
                </a:ext>
              </a:extLst>
            </p:cNvPr>
            <p:cNvSpPr/>
            <p:nvPr/>
          </p:nvSpPr>
          <p:spPr>
            <a:xfrm>
              <a:off x="1245394" y="1475189"/>
              <a:ext cx="3657449" cy="863777"/>
            </a:xfrm>
            <a:prstGeom prst="rect">
              <a:avLst/>
            </a:prstGeom>
            <a:solidFill>
              <a:schemeClr val="accent2">
                <a:lumMod val="60000"/>
                <a:lumOff val="4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600" dirty="0">
                  <a:solidFill>
                    <a:schemeClr val="tx1"/>
                  </a:solidFill>
                  <a:cs typeface="Arial" panose="020B0604020202020204" pitchFamily="34" charset="0"/>
                </a:rPr>
                <a:t>Vietējās ekonomikas stiprināšanas iniciatīvas </a:t>
              </a:r>
            </a:p>
            <a:p>
              <a:pPr algn="ctr">
                <a:defRPr/>
              </a:pPr>
              <a:r>
                <a:rPr lang="lv-LV" altLang="lv-LV" sz="1600" b="1" dirty="0">
                  <a:solidFill>
                    <a:schemeClr val="tx1"/>
                  </a:solidFill>
                  <a:cs typeface="Arial" panose="020B0604020202020204" pitchFamily="34" charset="0"/>
                </a:rPr>
                <a:t>(</a:t>
              </a:r>
              <a:r>
                <a:rPr lang="lv-LV" altLang="lv-LV" sz="1600" b="1" i="1" dirty="0">
                  <a:solidFill>
                    <a:schemeClr val="tx1"/>
                  </a:solidFill>
                  <a:cs typeface="Arial" panose="020B0604020202020204" pitchFamily="34" charset="0"/>
                </a:rPr>
                <a:t>vismaz 50%</a:t>
              </a:r>
              <a:r>
                <a:rPr lang="lv-LV" altLang="lv-LV" sz="1600" b="1" dirty="0">
                  <a:solidFill>
                    <a:schemeClr val="tx1"/>
                  </a:solidFill>
                  <a:cs typeface="Arial" panose="020B0604020202020204" pitchFamily="34" charset="0"/>
                </a:rPr>
                <a:t>)</a:t>
              </a:r>
            </a:p>
          </p:txBody>
        </p:sp>
        <p:sp>
          <p:nvSpPr>
            <p:cNvPr id="14" name="Rectangle 13">
              <a:extLst>
                <a:ext uri="{FF2B5EF4-FFF2-40B4-BE49-F238E27FC236}">
                  <a16:creationId xmlns:a16="http://schemas.microsoft.com/office/drawing/2014/main" id="{1AE74A08-AD2D-42F8-A3AC-35989AB188CA}"/>
                </a:ext>
              </a:extLst>
            </p:cNvPr>
            <p:cNvSpPr/>
            <p:nvPr/>
          </p:nvSpPr>
          <p:spPr>
            <a:xfrm>
              <a:off x="5019674" y="1475190"/>
              <a:ext cx="3366277" cy="942526"/>
            </a:xfrm>
            <a:prstGeom prst="rect">
              <a:avLst/>
            </a:prstGeom>
            <a:solidFill>
              <a:schemeClr val="accent2">
                <a:lumMod val="60000"/>
                <a:lumOff val="4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600" dirty="0">
                  <a:solidFill>
                    <a:schemeClr val="tx1"/>
                  </a:solidFill>
                  <a:cs typeface="Arial" panose="020B0604020202020204" pitchFamily="34" charset="0"/>
                </a:rPr>
                <a:t>Vietas potenciāla attīstības iniciatīvas</a:t>
              </a:r>
            </a:p>
          </p:txBody>
        </p:sp>
        <p:cxnSp>
          <p:nvCxnSpPr>
            <p:cNvPr id="16" name="Straight Connector 15">
              <a:extLst>
                <a:ext uri="{FF2B5EF4-FFF2-40B4-BE49-F238E27FC236}">
                  <a16:creationId xmlns:a16="http://schemas.microsoft.com/office/drawing/2014/main" id="{C1087C3D-DA52-44F0-B0F9-9D964D96F0DF}"/>
                </a:ext>
              </a:extLst>
            </p:cNvPr>
            <p:cNvCxnSpPr/>
            <p:nvPr/>
          </p:nvCxnSpPr>
          <p:spPr>
            <a:xfrm>
              <a:off x="1222375" y="2363788"/>
              <a:ext cx="46038" cy="3819525"/>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52FFED4-92E5-41C0-B523-17E8F0A6843C}"/>
                </a:ext>
              </a:extLst>
            </p:cNvPr>
            <p:cNvSpPr/>
            <p:nvPr/>
          </p:nvSpPr>
          <p:spPr>
            <a:xfrm>
              <a:off x="1785938" y="2417763"/>
              <a:ext cx="3119649" cy="1065409"/>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200" dirty="0">
                  <a:solidFill>
                    <a:schemeClr val="tx1"/>
                  </a:solidFill>
                  <a:cs typeface="Arial" panose="020B0604020202020204" pitchFamily="34" charset="0"/>
                </a:rPr>
                <a:t>Nelauksaimnieciskās uzņēmējdarbības </a:t>
              </a:r>
            </a:p>
            <a:p>
              <a:pPr algn="ctr">
                <a:defRPr/>
              </a:pPr>
              <a:r>
                <a:rPr lang="lv-LV" altLang="lv-LV" sz="1200" dirty="0">
                  <a:solidFill>
                    <a:schemeClr val="tx1"/>
                  </a:solidFill>
                  <a:cs typeface="Arial" panose="020B0604020202020204" pitchFamily="34" charset="0"/>
                </a:rPr>
                <a:t>radīšana, attīstība, t.sk. tūrisms </a:t>
              </a:r>
            </a:p>
            <a:p>
              <a:pPr algn="ctr">
                <a:defRPr/>
              </a:pPr>
              <a:r>
                <a:rPr lang="lv-LV" altLang="lv-LV" sz="1000" dirty="0">
                  <a:solidFill>
                    <a:srgbClr val="000000"/>
                  </a:solidFill>
                  <a:cs typeface="Arial" panose="020B0604020202020204" pitchFamily="34" charset="0"/>
                </a:rPr>
                <a:t>(apgrozījums līdz 150 000 EUR/gadā</a:t>
              </a:r>
              <a:r>
                <a:rPr lang="lv-LV" altLang="lv-LV" sz="1050" dirty="0">
                  <a:solidFill>
                    <a:srgbClr val="000000"/>
                  </a:solidFill>
                  <a:cs typeface="Arial" panose="020B0604020202020204" pitchFamily="34" charset="0"/>
                </a:rPr>
                <a:t>)</a:t>
              </a:r>
            </a:p>
          </p:txBody>
        </p:sp>
        <p:cxnSp>
          <p:nvCxnSpPr>
            <p:cNvPr id="19" name="Straight Arrow Connector 18">
              <a:extLst>
                <a:ext uri="{FF2B5EF4-FFF2-40B4-BE49-F238E27FC236}">
                  <a16:creationId xmlns:a16="http://schemas.microsoft.com/office/drawing/2014/main" id="{FA29561D-1074-4D2C-B016-9F16AAB4F2F4}"/>
                </a:ext>
              </a:extLst>
            </p:cNvPr>
            <p:cNvCxnSpPr/>
            <p:nvPr/>
          </p:nvCxnSpPr>
          <p:spPr>
            <a:xfrm>
              <a:off x="1238250" y="2971800"/>
              <a:ext cx="457200" cy="0"/>
            </a:xfrm>
            <a:prstGeom prst="straightConnector1">
              <a:avLst/>
            </a:prstGeom>
            <a:grp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F8D1777-3240-4EF8-9E36-505D47034323}"/>
                </a:ext>
              </a:extLst>
            </p:cNvPr>
            <p:cNvSpPr/>
            <p:nvPr/>
          </p:nvSpPr>
          <p:spPr>
            <a:xfrm>
              <a:off x="1785938" y="3586163"/>
              <a:ext cx="3116904" cy="843548"/>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400" dirty="0">
                  <a:solidFill>
                    <a:srgbClr val="000000"/>
                  </a:solidFill>
                  <a:cs typeface="Arial" panose="020B0604020202020204" pitchFamily="34" charset="0"/>
                </a:rPr>
                <a:t>Lauksaimniecības produktu pārstrāde </a:t>
              </a:r>
            </a:p>
            <a:p>
              <a:pPr algn="ctr">
                <a:defRPr/>
              </a:pPr>
              <a:r>
                <a:rPr lang="lv-LV" altLang="lv-LV" sz="1050" dirty="0">
                  <a:solidFill>
                    <a:srgbClr val="000000"/>
                  </a:solidFill>
                  <a:cs typeface="Arial" panose="020B0604020202020204" pitchFamily="34" charset="0"/>
                </a:rPr>
                <a:t>(apgrozījums līdz 150 000 EUR/gadā)</a:t>
              </a:r>
              <a:endParaRPr lang="lv-LV" altLang="lv-LV" sz="1400" dirty="0">
                <a:solidFill>
                  <a:srgbClr val="000000"/>
                </a:solidFill>
                <a:cs typeface="Arial" panose="020B0604020202020204" pitchFamily="34" charset="0"/>
              </a:endParaRPr>
            </a:p>
          </p:txBody>
        </p:sp>
        <p:cxnSp>
          <p:nvCxnSpPr>
            <p:cNvPr id="21" name="Straight Arrow Connector 20">
              <a:extLst>
                <a:ext uri="{FF2B5EF4-FFF2-40B4-BE49-F238E27FC236}">
                  <a16:creationId xmlns:a16="http://schemas.microsoft.com/office/drawing/2014/main" id="{AACEFBE1-9A5E-48DB-97E0-5188424347E9}"/>
                </a:ext>
              </a:extLst>
            </p:cNvPr>
            <p:cNvCxnSpPr/>
            <p:nvPr/>
          </p:nvCxnSpPr>
          <p:spPr>
            <a:xfrm>
              <a:off x="1222375" y="4144963"/>
              <a:ext cx="457200" cy="0"/>
            </a:xfrm>
            <a:prstGeom prst="straightConnector1">
              <a:avLst/>
            </a:prstGeom>
            <a:grp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15E4AC6-5655-46F5-A363-53C4FEE3F584}"/>
                </a:ext>
              </a:extLst>
            </p:cNvPr>
            <p:cNvCxnSpPr/>
            <p:nvPr/>
          </p:nvCxnSpPr>
          <p:spPr>
            <a:xfrm>
              <a:off x="1238250" y="5173663"/>
              <a:ext cx="457200" cy="0"/>
            </a:xfrm>
            <a:prstGeom prst="straightConnector1">
              <a:avLst/>
            </a:prstGeom>
            <a:grp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CC4A5E3-9A85-4CE3-8B24-BBB8CD7D0F4A}"/>
                </a:ext>
              </a:extLst>
            </p:cNvPr>
            <p:cNvSpPr/>
            <p:nvPr/>
          </p:nvSpPr>
          <p:spPr>
            <a:xfrm>
              <a:off x="1808162" y="4635501"/>
              <a:ext cx="3094680" cy="843548"/>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400" dirty="0">
                  <a:solidFill>
                    <a:srgbClr val="000000"/>
                  </a:solidFill>
                  <a:cs typeface="Arial" panose="020B0604020202020204" pitchFamily="34" charset="0"/>
                </a:rPr>
                <a:t>Tirdzniecības vietas izveide/labiekārtošana</a:t>
              </a:r>
            </a:p>
            <a:p>
              <a:pPr algn="ctr">
                <a:defRPr/>
              </a:pPr>
              <a:r>
                <a:rPr lang="lv-LV" altLang="lv-LV" sz="1050" dirty="0">
                  <a:solidFill>
                    <a:srgbClr val="000000"/>
                  </a:solidFill>
                  <a:cs typeface="Arial" panose="020B0604020202020204" pitchFamily="34" charset="0"/>
                </a:rPr>
                <a:t>(apgrozījums līdz 150 000 EUR/gadā)</a:t>
              </a:r>
            </a:p>
            <a:p>
              <a:pPr algn="ctr">
                <a:defRPr/>
              </a:pPr>
              <a:endParaRPr lang="lv-LV" altLang="lv-LV" sz="1100" dirty="0">
                <a:solidFill>
                  <a:srgbClr val="000000"/>
                </a:solidFill>
                <a:cs typeface="Arial" panose="020B0604020202020204" pitchFamily="34" charset="0"/>
              </a:endParaRPr>
            </a:p>
          </p:txBody>
        </p:sp>
        <p:cxnSp>
          <p:nvCxnSpPr>
            <p:cNvPr id="24" name="Straight Arrow Connector 23">
              <a:extLst>
                <a:ext uri="{FF2B5EF4-FFF2-40B4-BE49-F238E27FC236}">
                  <a16:creationId xmlns:a16="http://schemas.microsoft.com/office/drawing/2014/main" id="{75440AA8-CB84-49B6-A4DC-E93B361F23F4}"/>
                </a:ext>
              </a:extLst>
            </p:cNvPr>
            <p:cNvCxnSpPr/>
            <p:nvPr/>
          </p:nvCxnSpPr>
          <p:spPr>
            <a:xfrm>
              <a:off x="1268413" y="6183313"/>
              <a:ext cx="457200" cy="0"/>
            </a:xfrm>
            <a:prstGeom prst="straightConnector1">
              <a:avLst/>
            </a:prstGeom>
            <a:grp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314900C-D902-4997-835E-7558AE57109F}"/>
                </a:ext>
              </a:extLst>
            </p:cNvPr>
            <p:cNvSpPr/>
            <p:nvPr/>
          </p:nvSpPr>
          <p:spPr>
            <a:xfrm>
              <a:off x="1808162" y="5557837"/>
              <a:ext cx="3094680" cy="884213"/>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lv-LV" altLang="lv-LV" sz="1400" dirty="0">
                <a:solidFill>
                  <a:srgbClr val="000000"/>
                </a:solidFill>
                <a:cs typeface="Arial" panose="020B0604020202020204" pitchFamily="34" charset="0"/>
              </a:endParaRPr>
            </a:p>
            <a:p>
              <a:pPr algn="ctr">
                <a:defRPr/>
              </a:pPr>
              <a:r>
                <a:rPr lang="lv-LV" altLang="lv-LV" sz="1400" dirty="0">
                  <a:solidFill>
                    <a:srgbClr val="000000"/>
                  </a:solidFill>
                  <a:cs typeface="Arial" panose="020B0604020202020204" pitchFamily="34" charset="0"/>
                </a:rPr>
                <a:t>Darbinieku produktivitātes kāpināšana</a:t>
              </a:r>
            </a:p>
            <a:p>
              <a:pPr algn="ctr">
                <a:defRPr/>
              </a:pPr>
              <a:r>
                <a:rPr lang="lv-LV" altLang="lv-LV" sz="1050" dirty="0">
                  <a:solidFill>
                    <a:srgbClr val="000000"/>
                  </a:solidFill>
                  <a:cs typeface="Arial" panose="020B0604020202020204" pitchFamily="34" charset="0"/>
                </a:rPr>
                <a:t>(apgrozījums līdz 150 000 EUR/gadā)</a:t>
              </a:r>
            </a:p>
            <a:p>
              <a:pPr algn="ctr">
                <a:defRPr/>
              </a:pPr>
              <a:endParaRPr lang="lv-LV" altLang="lv-LV" sz="1400" dirty="0">
                <a:solidFill>
                  <a:srgbClr val="000000"/>
                </a:solidFill>
                <a:cs typeface="Arial" panose="020B0604020202020204" pitchFamily="34" charset="0"/>
              </a:endParaRPr>
            </a:p>
          </p:txBody>
        </p:sp>
        <p:cxnSp>
          <p:nvCxnSpPr>
            <p:cNvPr id="26" name="Straight Arrow Connector 25">
              <a:extLst>
                <a:ext uri="{FF2B5EF4-FFF2-40B4-BE49-F238E27FC236}">
                  <a16:creationId xmlns:a16="http://schemas.microsoft.com/office/drawing/2014/main" id="{3B2FF8CE-BDBB-4068-99A8-CD37F058FB68}"/>
                </a:ext>
              </a:extLst>
            </p:cNvPr>
            <p:cNvCxnSpPr>
              <a:cxnSpLocks/>
            </p:cNvCxnSpPr>
            <p:nvPr/>
          </p:nvCxnSpPr>
          <p:spPr>
            <a:xfrm>
              <a:off x="5056188" y="3284538"/>
              <a:ext cx="319864" cy="0"/>
            </a:xfrm>
            <a:prstGeom prst="straightConnector1">
              <a:avLst/>
            </a:prstGeom>
            <a:grp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3A00344-654E-414F-A95A-307F16188D02}"/>
                </a:ext>
              </a:extLst>
            </p:cNvPr>
            <p:cNvSpPr/>
            <p:nvPr/>
          </p:nvSpPr>
          <p:spPr>
            <a:xfrm>
              <a:off x="5369270" y="2487729"/>
              <a:ext cx="3016681" cy="1069166"/>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200" dirty="0">
                  <a:solidFill>
                    <a:srgbClr val="000000"/>
                  </a:solidFill>
                  <a:cs typeface="Arial" panose="020B0604020202020204" pitchFamily="34" charset="0"/>
                </a:rPr>
                <a:t>Teritorijas </a:t>
              </a:r>
            </a:p>
            <a:p>
              <a:pPr algn="ctr">
                <a:defRPr/>
              </a:pPr>
              <a:r>
                <a:rPr lang="lv-LV" altLang="lv-LV" sz="1200" dirty="0">
                  <a:solidFill>
                    <a:srgbClr val="000000"/>
                  </a:solidFill>
                  <a:cs typeface="Arial" panose="020B0604020202020204" pitchFamily="34" charset="0"/>
                </a:rPr>
                <a:t>sakārtošana pakalpojumu pieejamībai, kvalitātei un sasniedzamībai, t.sk.:</a:t>
              </a:r>
            </a:p>
            <a:p>
              <a:pPr algn="ctr">
                <a:defRPr/>
              </a:pPr>
              <a:endParaRPr lang="lv-LV" altLang="lv-LV" sz="1200" dirty="0">
                <a:solidFill>
                  <a:srgbClr val="FF0000"/>
                </a:solidFill>
                <a:cs typeface="Arial" panose="020B0604020202020204" pitchFamily="34" charset="0"/>
              </a:endParaRPr>
            </a:p>
          </p:txBody>
        </p:sp>
        <p:sp>
          <p:nvSpPr>
            <p:cNvPr id="28" name="Rectangle 27">
              <a:extLst>
                <a:ext uri="{FF2B5EF4-FFF2-40B4-BE49-F238E27FC236}">
                  <a16:creationId xmlns:a16="http://schemas.microsoft.com/office/drawing/2014/main" id="{CDF2EBF6-D549-4047-A83C-3437221A6B8D}"/>
                </a:ext>
              </a:extLst>
            </p:cNvPr>
            <p:cNvSpPr/>
            <p:nvPr/>
          </p:nvSpPr>
          <p:spPr>
            <a:xfrm>
              <a:off x="5366526" y="3395697"/>
              <a:ext cx="3019426" cy="1006475"/>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200" dirty="0">
                  <a:solidFill>
                    <a:schemeClr val="tx1"/>
                  </a:solidFill>
                  <a:cs typeface="Arial" panose="020B0604020202020204" pitchFamily="34" charset="0"/>
                </a:rPr>
                <a:t>Dabas un kultūras objektu sakārtošana</a:t>
              </a:r>
            </a:p>
          </p:txBody>
        </p:sp>
        <p:cxnSp>
          <p:nvCxnSpPr>
            <p:cNvPr id="29" name="Straight Arrow Connector 28">
              <a:extLst>
                <a:ext uri="{FF2B5EF4-FFF2-40B4-BE49-F238E27FC236}">
                  <a16:creationId xmlns:a16="http://schemas.microsoft.com/office/drawing/2014/main" id="{4ABC4B93-5287-47EE-8985-40BFD1F35A76}"/>
                </a:ext>
              </a:extLst>
            </p:cNvPr>
            <p:cNvCxnSpPr>
              <a:cxnSpLocks/>
            </p:cNvCxnSpPr>
            <p:nvPr/>
          </p:nvCxnSpPr>
          <p:spPr>
            <a:xfrm>
              <a:off x="5087085" y="5287530"/>
              <a:ext cx="331660" cy="0"/>
            </a:xfrm>
            <a:prstGeom prst="straightConnector1">
              <a:avLst/>
            </a:prstGeom>
            <a:grp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C3D056B-6803-4A02-976B-019A3D10064D}"/>
                </a:ext>
              </a:extLst>
            </p:cNvPr>
            <p:cNvCxnSpPr>
              <a:cxnSpLocks/>
            </p:cNvCxnSpPr>
            <p:nvPr/>
          </p:nvCxnSpPr>
          <p:spPr>
            <a:xfrm>
              <a:off x="5022850" y="2093913"/>
              <a:ext cx="32982" cy="4382181"/>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A58BEFD-5CF2-4075-8B8B-3D32C3EBB7E3}"/>
                </a:ext>
              </a:extLst>
            </p:cNvPr>
            <p:cNvSpPr/>
            <p:nvPr/>
          </p:nvSpPr>
          <p:spPr>
            <a:xfrm>
              <a:off x="5418744" y="4792911"/>
              <a:ext cx="3009899" cy="996950"/>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400" dirty="0">
                  <a:solidFill>
                    <a:schemeClr val="tx1"/>
                  </a:solidFill>
                  <a:cs typeface="Arial" panose="020B0604020202020204" pitchFamily="34" charset="0"/>
                </a:rPr>
                <a:t>Sabiedrisko aktivitāšu dažādošana</a:t>
              </a:r>
            </a:p>
          </p:txBody>
        </p:sp>
      </p:grpSp>
      <p:sp>
        <p:nvSpPr>
          <p:cNvPr id="2" name="Rectangle 1">
            <a:extLst>
              <a:ext uri="{FF2B5EF4-FFF2-40B4-BE49-F238E27FC236}">
                <a16:creationId xmlns:a16="http://schemas.microsoft.com/office/drawing/2014/main" id="{D90339BD-1290-4709-AC98-84CFB2920525}"/>
              </a:ext>
            </a:extLst>
          </p:cNvPr>
          <p:cNvSpPr/>
          <p:nvPr/>
        </p:nvSpPr>
        <p:spPr>
          <a:xfrm>
            <a:off x="5884356" y="2489282"/>
            <a:ext cx="3471850" cy="734389"/>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a:solidFill>
                  <a:schemeClr val="tx1"/>
                </a:solidFill>
                <a:cs typeface="Arial" panose="020B0604020202020204" pitchFamily="34" charset="0"/>
              </a:rPr>
              <a:t>Atbalsts zaļā iepirkuma nodrošināšanai un veicināšanai</a:t>
            </a:r>
          </a:p>
        </p:txBody>
      </p:sp>
      <p:sp>
        <p:nvSpPr>
          <p:cNvPr id="53" name="Rectangle 52">
            <a:extLst>
              <a:ext uri="{FF2B5EF4-FFF2-40B4-BE49-F238E27FC236}">
                <a16:creationId xmlns:a16="http://schemas.microsoft.com/office/drawing/2014/main" id="{79CCAD09-94CD-4A2F-845D-594D265579C0}"/>
              </a:ext>
            </a:extLst>
          </p:cNvPr>
          <p:cNvSpPr/>
          <p:nvPr/>
        </p:nvSpPr>
        <p:spPr>
          <a:xfrm>
            <a:off x="3430537" y="6023688"/>
            <a:ext cx="2335980" cy="793161"/>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400" dirty="0" err="1">
                <a:solidFill>
                  <a:schemeClr val="tx1"/>
                </a:solidFill>
                <a:cs typeface="Arial" panose="020B0604020202020204" pitchFamily="34" charset="0"/>
              </a:rPr>
              <a:t>Starpteritoriālā</a:t>
            </a:r>
            <a:r>
              <a:rPr lang="lv-LV" altLang="lv-LV" sz="1400" dirty="0">
                <a:solidFill>
                  <a:schemeClr val="tx1"/>
                </a:solidFill>
                <a:cs typeface="Arial" panose="020B0604020202020204" pitchFamily="34" charset="0"/>
              </a:rPr>
              <a:t> un starpvalstu sadarbība</a:t>
            </a:r>
          </a:p>
        </p:txBody>
      </p:sp>
      <p:cxnSp>
        <p:nvCxnSpPr>
          <p:cNvPr id="58" name="Straight Arrow Connector 57">
            <a:extLst>
              <a:ext uri="{FF2B5EF4-FFF2-40B4-BE49-F238E27FC236}">
                <a16:creationId xmlns:a16="http://schemas.microsoft.com/office/drawing/2014/main" id="{C3998D32-B51B-49DE-A6CE-435923CC8FF5}"/>
              </a:ext>
            </a:extLst>
          </p:cNvPr>
          <p:cNvCxnSpPr>
            <a:cxnSpLocks/>
          </p:cNvCxnSpPr>
          <p:nvPr/>
        </p:nvCxnSpPr>
        <p:spPr>
          <a:xfrm>
            <a:off x="3148881" y="6442683"/>
            <a:ext cx="257401" cy="0"/>
          </a:xfrm>
          <a:prstGeom prst="straightConnector1">
            <a:avLst/>
          </a:prstGeom>
          <a:solidFill>
            <a:schemeClr val="accent6">
              <a:lumMod val="40000"/>
              <a:lumOff val="60000"/>
            </a:schemeClr>
          </a:solid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72183C0-B052-4C9E-81B9-9CF9906D48BC}"/>
              </a:ext>
            </a:extLst>
          </p:cNvPr>
          <p:cNvSpPr/>
          <p:nvPr/>
        </p:nvSpPr>
        <p:spPr>
          <a:xfrm>
            <a:off x="2290324" y="2192306"/>
            <a:ext cx="1533765" cy="49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80%</a:t>
            </a:r>
          </a:p>
        </p:txBody>
      </p:sp>
      <p:sp>
        <p:nvSpPr>
          <p:cNvPr id="60" name="Oval 59">
            <a:extLst>
              <a:ext uri="{FF2B5EF4-FFF2-40B4-BE49-F238E27FC236}">
                <a16:creationId xmlns:a16="http://schemas.microsoft.com/office/drawing/2014/main" id="{84DE3FB4-4104-4E0E-A250-B0075DFDE959}"/>
              </a:ext>
            </a:extLst>
          </p:cNvPr>
          <p:cNvSpPr/>
          <p:nvPr/>
        </p:nvSpPr>
        <p:spPr>
          <a:xfrm>
            <a:off x="6735525" y="1997034"/>
            <a:ext cx="1533765" cy="49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20%</a:t>
            </a:r>
          </a:p>
        </p:txBody>
      </p:sp>
      <p:cxnSp>
        <p:nvCxnSpPr>
          <p:cNvPr id="62" name="Straight Connector 61">
            <a:extLst>
              <a:ext uri="{FF2B5EF4-FFF2-40B4-BE49-F238E27FC236}">
                <a16:creationId xmlns:a16="http://schemas.microsoft.com/office/drawing/2014/main" id="{0B3826AF-3A18-4383-83C1-8EB17B2FC170}"/>
              </a:ext>
            </a:extLst>
          </p:cNvPr>
          <p:cNvCxnSpPr>
            <a:cxnSpLocks/>
          </p:cNvCxnSpPr>
          <p:nvPr/>
        </p:nvCxnSpPr>
        <p:spPr>
          <a:xfrm>
            <a:off x="9530080" y="1954305"/>
            <a:ext cx="0" cy="4903695"/>
          </a:xfrm>
          <a:prstGeom prst="line">
            <a:avLst/>
          </a:prstGeom>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C276845-C023-4D67-B39C-E2C18DEF9F3B}"/>
              </a:ext>
            </a:extLst>
          </p:cNvPr>
          <p:cNvSpPr/>
          <p:nvPr/>
        </p:nvSpPr>
        <p:spPr>
          <a:xfrm>
            <a:off x="9649258" y="2473702"/>
            <a:ext cx="2434361" cy="906756"/>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a:solidFill>
                  <a:schemeClr val="tx1"/>
                </a:solidFill>
                <a:cs typeface="Arial" panose="020B0604020202020204" pitchFamily="34" charset="0"/>
              </a:rPr>
              <a:t>VRG darbības nodrošināšana un aktivizēšana</a:t>
            </a:r>
          </a:p>
        </p:txBody>
      </p:sp>
      <p:sp>
        <p:nvSpPr>
          <p:cNvPr id="67" name="Rectangle 66">
            <a:extLst>
              <a:ext uri="{FF2B5EF4-FFF2-40B4-BE49-F238E27FC236}">
                <a16:creationId xmlns:a16="http://schemas.microsoft.com/office/drawing/2014/main" id="{4FA0B5EE-F2A7-4A88-9DE3-D24C87296EE6}"/>
              </a:ext>
            </a:extLst>
          </p:cNvPr>
          <p:cNvSpPr/>
          <p:nvPr/>
        </p:nvSpPr>
        <p:spPr>
          <a:xfrm>
            <a:off x="9852375" y="3618717"/>
            <a:ext cx="2256142" cy="926904"/>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400" dirty="0">
                <a:solidFill>
                  <a:schemeClr val="tx1"/>
                </a:solidFill>
                <a:cs typeface="Arial" panose="020B0604020202020204" pitchFamily="34" charset="0"/>
              </a:rPr>
              <a:t>VRG darbības nodrošināšana</a:t>
            </a:r>
          </a:p>
          <a:p>
            <a:pPr algn="ctr">
              <a:defRPr/>
            </a:pPr>
            <a:r>
              <a:rPr lang="lv-LV" altLang="lv-LV" sz="1400" dirty="0">
                <a:solidFill>
                  <a:schemeClr val="tx1"/>
                </a:solidFill>
                <a:cs typeface="Arial" panose="020B0604020202020204" pitchFamily="34" charset="0"/>
              </a:rPr>
              <a:t>(</a:t>
            </a:r>
            <a:r>
              <a:rPr lang="lv-LV" altLang="lv-LV" sz="1400" i="1" dirty="0">
                <a:solidFill>
                  <a:schemeClr val="tx1"/>
                </a:solidFill>
                <a:cs typeface="Arial" panose="020B0604020202020204" pitchFamily="34" charset="0"/>
              </a:rPr>
              <a:t>algas un tehniskais nodrošinājums</a:t>
            </a:r>
            <a:r>
              <a:rPr lang="lv-LV" altLang="lv-LV" sz="1400" dirty="0">
                <a:solidFill>
                  <a:schemeClr val="tx1"/>
                </a:solidFill>
                <a:cs typeface="Arial" panose="020B0604020202020204" pitchFamily="34" charset="0"/>
              </a:rPr>
              <a:t>)</a:t>
            </a:r>
          </a:p>
        </p:txBody>
      </p:sp>
      <p:sp>
        <p:nvSpPr>
          <p:cNvPr id="68" name="Rectangle 67">
            <a:extLst>
              <a:ext uri="{FF2B5EF4-FFF2-40B4-BE49-F238E27FC236}">
                <a16:creationId xmlns:a16="http://schemas.microsoft.com/office/drawing/2014/main" id="{D1C39182-FED8-463D-AE06-BDD1E20E3D3D}"/>
              </a:ext>
            </a:extLst>
          </p:cNvPr>
          <p:cNvSpPr/>
          <p:nvPr/>
        </p:nvSpPr>
        <p:spPr>
          <a:xfrm>
            <a:off x="9843598" y="4810469"/>
            <a:ext cx="2239305" cy="926905"/>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400" dirty="0">
                <a:solidFill>
                  <a:schemeClr val="tx1"/>
                </a:solidFill>
                <a:cs typeface="Arial" panose="020B0604020202020204" pitchFamily="34" charset="0"/>
              </a:rPr>
              <a:t>Teritorijas aktivizēšana</a:t>
            </a:r>
          </a:p>
          <a:p>
            <a:pPr algn="ctr">
              <a:defRPr/>
            </a:pPr>
            <a:r>
              <a:rPr lang="lv-LV" altLang="lv-LV" sz="1400" dirty="0">
                <a:solidFill>
                  <a:schemeClr val="tx1"/>
                </a:solidFill>
                <a:cs typeface="Arial" panose="020B0604020202020204" pitchFamily="34" charset="0"/>
              </a:rPr>
              <a:t>(</a:t>
            </a:r>
            <a:r>
              <a:rPr lang="lv-LV" altLang="lv-LV" sz="1400" i="1" dirty="0">
                <a:solidFill>
                  <a:schemeClr val="tx1"/>
                </a:solidFill>
                <a:cs typeface="Arial" panose="020B0604020202020204" pitchFamily="34" charset="0"/>
              </a:rPr>
              <a:t>semināri, apmācības, pirmsprojektu iesniegšanas konsultācijas u.c</a:t>
            </a:r>
            <a:r>
              <a:rPr lang="lv-LV" altLang="lv-LV" sz="1400" dirty="0">
                <a:solidFill>
                  <a:schemeClr val="tx1"/>
                </a:solidFill>
                <a:cs typeface="Arial" panose="020B0604020202020204" pitchFamily="34" charset="0"/>
              </a:rPr>
              <a:t>.)</a:t>
            </a:r>
          </a:p>
        </p:txBody>
      </p:sp>
      <p:cxnSp>
        <p:nvCxnSpPr>
          <p:cNvPr id="69" name="Straight Connector 68">
            <a:extLst>
              <a:ext uri="{FF2B5EF4-FFF2-40B4-BE49-F238E27FC236}">
                <a16:creationId xmlns:a16="http://schemas.microsoft.com/office/drawing/2014/main" id="{E17D058B-AE5D-479C-B227-AB14CFD46873}"/>
              </a:ext>
            </a:extLst>
          </p:cNvPr>
          <p:cNvCxnSpPr>
            <a:cxnSpLocks/>
          </p:cNvCxnSpPr>
          <p:nvPr/>
        </p:nvCxnSpPr>
        <p:spPr>
          <a:xfrm>
            <a:off x="9649258" y="3369911"/>
            <a:ext cx="0" cy="1683845"/>
          </a:xfrm>
          <a:prstGeom prst="line">
            <a:avLst/>
          </a:prstGeom>
          <a:solidFill>
            <a:schemeClr val="accent6">
              <a:lumMod val="40000"/>
              <a:lumOff val="60000"/>
            </a:schemeClr>
          </a:solidFill>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B5A21994-C489-4E49-A648-C76B078C5A6B}"/>
              </a:ext>
            </a:extLst>
          </p:cNvPr>
          <p:cNvCxnSpPr>
            <a:cxnSpLocks/>
          </p:cNvCxnSpPr>
          <p:nvPr/>
        </p:nvCxnSpPr>
        <p:spPr>
          <a:xfrm>
            <a:off x="9635955" y="5038888"/>
            <a:ext cx="186281" cy="0"/>
          </a:xfrm>
          <a:prstGeom prst="straightConnector1">
            <a:avLst/>
          </a:prstGeom>
          <a:solidFill>
            <a:schemeClr val="accent6">
              <a:lumMod val="40000"/>
              <a:lumOff val="60000"/>
            </a:schemeClr>
          </a:solid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1545901-ACF8-4833-941B-9A36F07EAECC}"/>
              </a:ext>
            </a:extLst>
          </p:cNvPr>
          <p:cNvCxnSpPr>
            <a:cxnSpLocks/>
          </p:cNvCxnSpPr>
          <p:nvPr/>
        </p:nvCxnSpPr>
        <p:spPr>
          <a:xfrm>
            <a:off x="9649258" y="4086808"/>
            <a:ext cx="186281" cy="0"/>
          </a:xfrm>
          <a:prstGeom prst="straightConnector1">
            <a:avLst/>
          </a:prstGeom>
          <a:solidFill>
            <a:schemeClr val="accent6">
              <a:lumMod val="40000"/>
              <a:lumOff val="60000"/>
            </a:schemeClr>
          </a:solid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AB0BEDD9-2831-4B1B-AA83-9454C6DF2739}"/>
              </a:ext>
            </a:extLst>
          </p:cNvPr>
          <p:cNvSpPr txBox="1"/>
          <p:nvPr/>
        </p:nvSpPr>
        <p:spPr>
          <a:xfrm>
            <a:off x="10580986" y="1501109"/>
            <a:ext cx="966931" cy="369332"/>
          </a:xfrm>
          <a:prstGeom prst="rect">
            <a:avLst/>
          </a:prstGeom>
          <a:noFill/>
        </p:spPr>
        <p:txBody>
          <a:bodyPr wrap="none" rtlCol="0">
            <a:spAutoFit/>
          </a:bodyPr>
          <a:lstStyle/>
          <a:p>
            <a:r>
              <a:rPr lang="lv-LV" b="1" dirty="0"/>
              <a:t>līdz 15%</a:t>
            </a:r>
            <a:endParaRPr lang="lv-LV" dirty="0"/>
          </a:p>
        </p:txBody>
      </p:sp>
      <p:cxnSp>
        <p:nvCxnSpPr>
          <p:cNvPr id="83" name="Straight Arrow Connector 82">
            <a:extLst>
              <a:ext uri="{FF2B5EF4-FFF2-40B4-BE49-F238E27FC236}">
                <a16:creationId xmlns:a16="http://schemas.microsoft.com/office/drawing/2014/main" id="{C24FEE7D-F2AF-4D5A-A6EB-A7127C44B8D3}"/>
              </a:ext>
            </a:extLst>
          </p:cNvPr>
          <p:cNvCxnSpPr>
            <a:cxnSpLocks/>
          </p:cNvCxnSpPr>
          <p:nvPr/>
        </p:nvCxnSpPr>
        <p:spPr>
          <a:xfrm>
            <a:off x="4081387" y="1944662"/>
            <a:ext cx="1" cy="5409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BF8F7099-817C-456E-B0B3-C99A9C21ACD6}"/>
              </a:ext>
            </a:extLst>
          </p:cNvPr>
          <p:cNvCxnSpPr>
            <a:cxnSpLocks/>
          </p:cNvCxnSpPr>
          <p:nvPr/>
        </p:nvCxnSpPr>
        <p:spPr>
          <a:xfrm>
            <a:off x="4598526" y="1954305"/>
            <a:ext cx="2005544" cy="5193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6165385-5C7B-433F-86BC-2668633CC464}"/>
              </a:ext>
            </a:extLst>
          </p:cNvPr>
          <p:cNvCxnSpPr>
            <a:cxnSpLocks/>
          </p:cNvCxnSpPr>
          <p:nvPr/>
        </p:nvCxnSpPr>
        <p:spPr>
          <a:xfrm>
            <a:off x="11064451" y="1936478"/>
            <a:ext cx="0" cy="5372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D0ABED5F-0068-4765-8B51-1715192393E0}"/>
              </a:ext>
            </a:extLst>
          </p:cNvPr>
          <p:cNvSpPr txBox="1"/>
          <p:nvPr/>
        </p:nvSpPr>
        <p:spPr>
          <a:xfrm>
            <a:off x="3840081" y="1521382"/>
            <a:ext cx="587020" cy="369332"/>
          </a:xfrm>
          <a:prstGeom prst="rect">
            <a:avLst/>
          </a:prstGeom>
          <a:noFill/>
        </p:spPr>
        <p:txBody>
          <a:bodyPr wrap="none" rtlCol="0">
            <a:spAutoFit/>
          </a:bodyPr>
          <a:lstStyle/>
          <a:p>
            <a:r>
              <a:rPr lang="lv-LV" b="1" dirty="0"/>
              <a:t>85%</a:t>
            </a:r>
            <a:endParaRPr lang="lv-LV" dirty="0"/>
          </a:p>
        </p:txBody>
      </p:sp>
      <p:sp>
        <p:nvSpPr>
          <p:cNvPr id="3" name="Mākonis 2">
            <a:extLst>
              <a:ext uri="{FF2B5EF4-FFF2-40B4-BE49-F238E27FC236}">
                <a16:creationId xmlns:a16="http://schemas.microsoft.com/office/drawing/2014/main" id="{B2B11BC1-248A-4F46-A369-2DA6DC1B7755}"/>
              </a:ext>
            </a:extLst>
          </p:cNvPr>
          <p:cNvSpPr/>
          <p:nvPr/>
        </p:nvSpPr>
        <p:spPr>
          <a:xfrm>
            <a:off x="8390986" y="6488"/>
            <a:ext cx="3924426" cy="117643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rgbClr val="FFE699"/>
                </a:solidFill>
                <a:effectLst>
                  <a:outerShdw blurRad="38100" dist="38100" dir="2700000" algn="tl">
                    <a:srgbClr val="000000">
                      <a:alpha val="43137"/>
                    </a:srgbClr>
                  </a:outerShdw>
                </a:effectLst>
                <a:hlinkClick r:id="rId3" action="ppaction://hlinksldjump">
                  <a:extLst>
                    <a:ext uri="{A12FA001-AC4F-418D-AE19-62706E023703}">
                      <ahyp:hlinkClr xmlns:ahyp="http://schemas.microsoft.com/office/drawing/2018/hyperlinkcolor" val="tx"/>
                    </a:ext>
                  </a:extLst>
                </a:hlinkClick>
              </a:rPr>
              <a:t>Integrēti arī pamatpakalpojumi, nelauksaimnieciskās aktivitātes</a:t>
            </a:r>
            <a:endParaRPr lang="lv-LV" sz="1400" b="1" dirty="0">
              <a:solidFill>
                <a:srgbClr val="FFE6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8254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2">
            <a:extLst>
              <a:ext uri="{FF2B5EF4-FFF2-40B4-BE49-F238E27FC236}">
                <a16:creationId xmlns:a16="http://schemas.microsoft.com/office/drawing/2014/main" id="{D2AE0824-39FA-4414-B0FD-3858A848CA08}"/>
              </a:ext>
            </a:extLst>
          </p:cNvPr>
          <p:cNvGrpSpPr/>
          <p:nvPr/>
        </p:nvGrpSpPr>
        <p:grpSpPr>
          <a:xfrm>
            <a:off x="209468" y="1027906"/>
            <a:ext cx="2858536" cy="3922911"/>
            <a:chOff x="1222375" y="1511214"/>
            <a:chExt cx="3683211" cy="4930836"/>
          </a:xfrm>
          <a:solidFill>
            <a:schemeClr val="accent6">
              <a:lumMod val="40000"/>
              <a:lumOff val="60000"/>
            </a:schemeClr>
          </a:solidFill>
        </p:grpSpPr>
        <p:sp>
          <p:nvSpPr>
            <p:cNvPr id="5" name="Rectangle 4">
              <a:extLst>
                <a:ext uri="{FF2B5EF4-FFF2-40B4-BE49-F238E27FC236}">
                  <a16:creationId xmlns:a16="http://schemas.microsoft.com/office/drawing/2014/main" id="{81DFAEDF-DE63-4433-83BF-37D96ADCB88F}"/>
                </a:ext>
              </a:extLst>
            </p:cNvPr>
            <p:cNvSpPr/>
            <p:nvPr/>
          </p:nvSpPr>
          <p:spPr>
            <a:xfrm>
              <a:off x="1229252" y="1511214"/>
              <a:ext cx="3657449" cy="863777"/>
            </a:xfrm>
            <a:prstGeom prst="rect">
              <a:avLst/>
            </a:prstGeom>
            <a:solidFill>
              <a:schemeClr val="accent2">
                <a:lumMod val="60000"/>
                <a:lumOff val="4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600" dirty="0">
                  <a:solidFill>
                    <a:schemeClr val="tx1"/>
                  </a:solidFill>
                  <a:cs typeface="Arial" panose="020B0604020202020204" pitchFamily="34" charset="0"/>
                </a:rPr>
                <a:t>Vietējās ekonomikas stiprināšanas iniciatīvas </a:t>
              </a:r>
            </a:p>
            <a:p>
              <a:pPr algn="ctr">
                <a:defRPr/>
              </a:pPr>
              <a:r>
                <a:rPr lang="lv-LV" altLang="lv-LV" sz="1600" dirty="0">
                  <a:solidFill>
                    <a:schemeClr val="tx1"/>
                  </a:solidFill>
                  <a:cs typeface="Arial" panose="020B0604020202020204" pitchFamily="34" charset="0"/>
                </a:rPr>
                <a:t>(</a:t>
              </a:r>
              <a:r>
                <a:rPr lang="lv-LV" altLang="lv-LV" sz="1600" i="1" dirty="0">
                  <a:solidFill>
                    <a:schemeClr val="tx1"/>
                  </a:solidFill>
                  <a:cs typeface="Arial" panose="020B0604020202020204" pitchFamily="34" charset="0"/>
                </a:rPr>
                <a:t>vismaz 50%</a:t>
              </a:r>
              <a:r>
                <a:rPr lang="lv-LV" altLang="lv-LV" sz="1600" dirty="0">
                  <a:solidFill>
                    <a:schemeClr val="tx1"/>
                  </a:solidFill>
                  <a:cs typeface="Arial" panose="020B0604020202020204" pitchFamily="34" charset="0"/>
                </a:rPr>
                <a:t>)</a:t>
              </a:r>
            </a:p>
          </p:txBody>
        </p:sp>
        <p:cxnSp>
          <p:nvCxnSpPr>
            <p:cNvPr id="7" name="Straight Connector 6">
              <a:extLst>
                <a:ext uri="{FF2B5EF4-FFF2-40B4-BE49-F238E27FC236}">
                  <a16:creationId xmlns:a16="http://schemas.microsoft.com/office/drawing/2014/main" id="{B6C1597E-489B-4F23-8EA2-AF7F75654F0C}"/>
                </a:ext>
              </a:extLst>
            </p:cNvPr>
            <p:cNvCxnSpPr/>
            <p:nvPr/>
          </p:nvCxnSpPr>
          <p:spPr>
            <a:xfrm>
              <a:off x="1222375" y="2363788"/>
              <a:ext cx="46038" cy="3819525"/>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5CD6A44-9CF1-4011-9DC2-12596CEA8F20}"/>
                </a:ext>
              </a:extLst>
            </p:cNvPr>
            <p:cNvSpPr/>
            <p:nvPr/>
          </p:nvSpPr>
          <p:spPr>
            <a:xfrm>
              <a:off x="1785938" y="2417763"/>
              <a:ext cx="3119648" cy="1065409"/>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400" dirty="0">
                  <a:solidFill>
                    <a:schemeClr val="tx1"/>
                  </a:solidFill>
                  <a:cs typeface="Arial" panose="020B0604020202020204" pitchFamily="34" charset="0"/>
                </a:rPr>
                <a:t>Nelauksaimnieciskās uzņēmējdarbības </a:t>
              </a:r>
            </a:p>
            <a:p>
              <a:pPr algn="ctr">
                <a:defRPr/>
              </a:pPr>
              <a:r>
                <a:rPr lang="lv-LV" altLang="lv-LV" sz="1400" dirty="0">
                  <a:solidFill>
                    <a:schemeClr val="tx1"/>
                  </a:solidFill>
                  <a:cs typeface="Arial" panose="020B0604020202020204" pitchFamily="34" charset="0"/>
                </a:rPr>
                <a:t>radīšana, attīstība, </a:t>
              </a:r>
              <a:r>
                <a:rPr lang="lv-LV" altLang="lv-LV" sz="1400" dirty="0" err="1">
                  <a:solidFill>
                    <a:schemeClr val="tx1"/>
                  </a:solidFill>
                  <a:cs typeface="Arial" panose="020B0604020202020204" pitchFamily="34" charset="0"/>
                </a:rPr>
                <a:t>tsk.,tūrisms</a:t>
              </a:r>
              <a:r>
                <a:rPr lang="lv-LV" altLang="lv-LV" sz="1400" dirty="0">
                  <a:solidFill>
                    <a:schemeClr val="tx1"/>
                  </a:solidFill>
                  <a:cs typeface="Arial" panose="020B0604020202020204" pitchFamily="34" charset="0"/>
                </a:rPr>
                <a:t> </a:t>
              </a:r>
            </a:p>
          </p:txBody>
        </p:sp>
        <p:cxnSp>
          <p:nvCxnSpPr>
            <p:cNvPr id="9" name="Straight Arrow Connector 8">
              <a:extLst>
                <a:ext uri="{FF2B5EF4-FFF2-40B4-BE49-F238E27FC236}">
                  <a16:creationId xmlns:a16="http://schemas.microsoft.com/office/drawing/2014/main" id="{D1A91CCE-891C-48AE-8447-B1722FFE8548}"/>
                </a:ext>
              </a:extLst>
            </p:cNvPr>
            <p:cNvCxnSpPr/>
            <p:nvPr/>
          </p:nvCxnSpPr>
          <p:spPr>
            <a:xfrm>
              <a:off x="1238250" y="2971800"/>
              <a:ext cx="457200" cy="0"/>
            </a:xfrm>
            <a:prstGeom prst="straightConnector1">
              <a:avLst/>
            </a:prstGeom>
            <a:grp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F0B9F80-9691-4078-B633-ADAD3FDADDBB}"/>
                </a:ext>
              </a:extLst>
            </p:cNvPr>
            <p:cNvSpPr/>
            <p:nvPr/>
          </p:nvSpPr>
          <p:spPr>
            <a:xfrm>
              <a:off x="1785938" y="3586163"/>
              <a:ext cx="3116904" cy="843548"/>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400" dirty="0">
                  <a:solidFill>
                    <a:srgbClr val="000000"/>
                  </a:solidFill>
                  <a:cs typeface="Arial" panose="020B0604020202020204" pitchFamily="34" charset="0"/>
                </a:rPr>
                <a:t>Lauksaimniecības produktu pārstrāde </a:t>
              </a:r>
            </a:p>
          </p:txBody>
        </p:sp>
        <p:cxnSp>
          <p:nvCxnSpPr>
            <p:cNvPr id="11" name="Straight Arrow Connector 10">
              <a:extLst>
                <a:ext uri="{FF2B5EF4-FFF2-40B4-BE49-F238E27FC236}">
                  <a16:creationId xmlns:a16="http://schemas.microsoft.com/office/drawing/2014/main" id="{312E0AB4-2E71-497E-A8DA-D62F93376CD3}"/>
                </a:ext>
              </a:extLst>
            </p:cNvPr>
            <p:cNvCxnSpPr/>
            <p:nvPr/>
          </p:nvCxnSpPr>
          <p:spPr>
            <a:xfrm>
              <a:off x="1222375" y="4144963"/>
              <a:ext cx="457200" cy="0"/>
            </a:xfrm>
            <a:prstGeom prst="straightConnector1">
              <a:avLst/>
            </a:prstGeom>
            <a:grp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16B0597-2E1D-4289-BE1B-E01D9D13F58F}"/>
                </a:ext>
              </a:extLst>
            </p:cNvPr>
            <p:cNvCxnSpPr/>
            <p:nvPr/>
          </p:nvCxnSpPr>
          <p:spPr>
            <a:xfrm>
              <a:off x="1238250" y="5173663"/>
              <a:ext cx="457200" cy="0"/>
            </a:xfrm>
            <a:prstGeom prst="straightConnector1">
              <a:avLst/>
            </a:prstGeom>
            <a:grp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F33E2F3-03A1-43F6-87E3-28CF1D492FA1}"/>
                </a:ext>
              </a:extLst>
            </p:cNvPr>
            <p:cNvSpPr/>
            <p:nvPr/>
          </p:nvSpPr>
          <p:spPr>
            <a:xfrm>
              <a:off x="1808162" y="4635501"/>
              <a:ext cx="3094680" cy="843548"/>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400" dirty="0">
                  <a:solidFill>
                    <a:srgbClr val="000000"/>
                  </a:solidFill>
                  <a:cs typeface="Arial" panose="020B0604020202020204" pitchFamily="34" charset="0"/>
                </a:rPr>
                <a:t>Tirdzniecības vietas izveide/labiekārtošana</a:t>
              </a:r>
            </a:p>
            <a:p>
              <a:pPr algn="ctr">
                <a:defRPr/>
              </a:pPr>
              <a:endParaRPr lang="lv-LV" altLang="lv-LV" sz="1100" dirty="0">
                <a:solidFill>
                  <a:srgbClr val="000000"/>
                </a:solidFill>
                <a:cs typeface="Arial" panose="020B0604020202020204" pitchFamily="34" charset="0"/>
              </a:endParaRPr>
            </a:p>
          </p:txBody>
        </p:sp>
        <p:cxnSp>
          <p:nvCxnSpPr>
            <p:cNvPr id="14" name="Straight Arrow Connector 13">
              <a:extLst>
                <a:ext uri="{FF2B5EF4-FFF2-40B4-BE49-F238E27FC236}">
                  <a16:creationId xmlns:a16="http://schemas.microsoft.com/office/drawing/2014/main" id="{D87EB3F2-265B-41F8-83FC-221205847F35}"/>
                </a:ext>
              </a:extLst>
            </p:cNvPr>
            <p:cNvCxnSpPr/>
            <p:nvPr/>
          </p:nvCxnSpPr>
          <p:spPr>
            <a:xfrm>
              <a:off x="1268413" y="6183313"/>
              <a:ext cx="457200" cy="0"/>
            </a:xfrm>
            <a:prstGeom prst="straightConnector1">
              <a:avLst/>
            </a:prstGeom>
            <a:grp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30093BD-0890-413A-BAA6-4E90C30E945D}"/>
                </a:ext>
              </a:extLst>
            </p:cNvPr>
            <p:cNvSpPr/>
            <p:nvPr/>
          </p:nvSpPr>
          <p:spPr>
            <a:xfrm>
              <a:off x="1808162" y="5557837"/>
              <a:ext cx="3094680" cy="884213"/>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lv-LV" altLang="lv-LV" sz="1400" dirty="0">
                <a:solidFill>
                  <a:srgbClr val="000000"/>
                </a:solidFill>
                <a:cs typeface="Arial" panose="020B0604020202020204" pitchFamily="34" charset="0"/>
              </a:endParaRPr>
            </a:p>
            <a:p>
              <a:pPr algn="ctr">
                <a:defRPr/>
              </a:pPr>
              <a:r>
                <a:rPr lang="lv-LV" altLang="lv-LV" sz="1400" dirty="0">
                  <a:solidFill>
                    <a:srgbClr val="000000"/>
                  </a:solidFill>
                  <a:cs typeface="Arial" panose="020B0604020202020204" pitchFamily="34" charset="0"/>
                </a:rPr>
                <a:t>Darbinieku produktivitātes kāpināšana</a:t>
              </a:r>
            </a:p>
            <a:p>
              <a:pPr algn="ctr">
                <a:defRPr/>
              </a:pPr>
              <a:endParaRPr lang="lv-LV" altLang="lv-LV" sz="1050" dirty="0">
                <a:solidFill>
                  <a:srgbClr val="000000"/>
                </a:solidFill>
                <a:cs typeface="Arial" panose="020B0604020202020204" pitchFamily="34" charset="0"/>
              </a:endParaRPr>
            </a:p>
            <a:p>
              <a:pPr algn="ctr">
                <a:defRPr/>
              </a:pPr>
              <a:endParaRPr lang="lv-LV" altLang="lv-LV" sz="1400" dirty="0">
                <a:solidFill>
                  <a:srgbClr val="000000"/>
                </a:solidFill>
                <a:cs typeface="Arial" panose="020B0604020202020204" pitchFamily="34" charset="0"/>
              </a:endParaRPr>
            </a:p>
          </p:txBody>
        </p:sp>
      </p:grpSp>
      <p:graphicFrame>
        <p:nvGraphicFramePr>
          <p:cNvPr id="23" name="Satura vietturis 6">
            <a:extLst>
              <a:ext uri="{FF2B5EF4-FFF2-40B4-BE49-F238E27FC236}">
                <a16:creationId xmlns:a16="http://schemas.microsoft.com/office/drawing/2014/main" id="{4C4E0531-B71F-4826-B7CC-CA45B78EA23C}"/>
              </a:ext>
            </a:extLst>
          </p:cNvPr>
          <p:cNvGraphicFramePr>
            <a:graphicFrameLocks/>
          </p:cNvGraphicFramePr>
          <p:nvPr>
            <p:extLst>
              <p:ext uri="{D42A27DB-BD31-4B8C-83A1-F6EECF244321}">
                <p14:modId xmlns:p14="http://schemas.microsoft.com/office/powerpoint/2010/main" val="1908295305"/>
              </p:ext>
            </p:extLst>
          </p:nvPr>
        </p:nvGraphicFramePr>
        <p:xfrm>
          <a:off x="3316396" y="1007710"/>
          <a:ext cx="7591858" cy="3695467"/>
        </p:xfrm>
        <a:graphic>
          <a:graphicData uri="http://schemas.openxmlformats.org/drawingml/2006/table">
            <a:tbl>
              <a:tblPr firstRow="1" bandRow="1">
                <a:tableStyleId>{5C22544A-7EE6-4342-B048-85BDC9FD1C3A}</a:tableStyleId>
              </a:tblPr>
              <a:tblGrid>
                <a:gridCol w="3075073">
                  <a:extLst>
                    <a:ext uri="{9D8B030D-6E8A-4147-A177-3AD203B41FA5}">
                      <a16:colId xmlns:a16="http://schemas.microsoft.com/office/drawing/2014/main" val="20000"/>
                    </a:ext>
                  </a:extLst>
                </a:gridCol>
                <a:gridCol w="2332653">
                  <a:extLst>
                    <a:ext uri="{9D8B030D-6E8A-4147-A177-3AD203B41FA5}">
                      <a16:colId xmlns:a16="http://schemas.microsoft.com/office/drawing/2014/main" val="20002"/>
                    </a:ext>
                  </a:extLst>
                </a:gridCol>
                <a:gridCol w="2184132">
                  <a:extLst>
                    <a:ext uri="{9D8B030D-6E8A-4147-A177-3AD203B41FA5}">
                      <a16:colId xmlns:a16="http://schemas.microsoft.com/office/drawing/2014/main" val="20003"/>
                    </a:ext>
                  </a:extLst>
                </a:gridCol>
              </a:tblGrid>
              <a:tr h="7332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latin typeface="Calibri" panose="020F0502020204030204" pitchFamily="34" charset="0"/>
                        </a:rPr>
                        <a:t>Atbalsta pretendenti</a:t>
                      </a:r>
                    </a:p>
                    <a:p>
                      <a:pPr algn="ctr"/>
                      <a:endParaRPr lang="lv-LV" sz="1400" dirty="0">
                        <a:latin typeface="Calibri" panose="020F0502020204030204" pitchFamily="34" charset="0"/>
                      </a:endParaRPr>
                    </a:p>
                  </a:txBody>
                  <a:tcPr marL="91444" marR="91444" marT="45704" marB="45704" anchor="ctr">
                    <a:solidFill>
                      <a:srgbClr val="669900">
                        <a:alpha val="91000"/>
                      </a:srgbClr>
                    </a:solidFill>
                  </a:tcPr>
                </a:tc>
                <a:tc>
                  <a:txBody>
                    <a:bodyPr/>
                    <a:lstStyle/>
                    <a:p>
                      <a:pPr algn="ctr"/>
                      <a:r>
                        <a:rPr lang="lv-LV" sz="1400" dirty="0">
                          <a:latin typeface="Calibri" panose="020F0502020204030204" pitchFamily="34" charset="0"/>
                        </a:rPr>
                        <a:t>Atbalsta intensitāte</a:t>
                      </a:r>
                      <a:r>
                        <a:rPr lang="lv-LV" altLang="lv-LV" sz="2000" b="1" u="none" baseline="30000" dirty="0">
                          <a:solidFill>
                            <a:srgbClr val="C00000"/>
                          </a:solidFill>
                        </a:rPr>
                        <a:t>*</a:t>
                      </a:r>
                      <a:endParaRPr lang="lv-LV" sz="2000" baseline="30000" dirty="0">
                        <a:latin typeface="Calibri" panose="020F0502020204030204" pitchFamily="34" charset="0"/>
                      </a:endParaRPr>
                    </a:p>
                  </a:txBody>
                  <a:tcPr marL="91444" marR="91444" marT="45704" marB="45704" anchor="ctr">
                    <a:solidFill>
                      <a:srgbClr val="669900">
                        <a:alpha val="91000"/>
                      </a:srgbClr>
                    </a:solidFill>
                  </a:tcPr>
                </a:tc>
                <a:tc>
                  <a:txBody>
                    <a:bodyPr/>
                    <a:lstStyle/>
                    <a:p>
                      <a:pPr algn="ctr"/>
                      <a:r>
                        <a:rPr lang="lv-LV" altLang="lv-LV" sz="1400" b="1" u="none" dirty="0"/>
                        <a:t>Viena projekta maksimālā attiecināmo </a:t>
                      </a:r>
                    </a:p>
                    <a:p>
                      <a:pPr algn="ctr"/>
                      <a:r>
                        <a:rPr lang="lv-LV" altLang="lv-LV" sz="1400" b="1" u="none" dirty="0"/>
                        <a:t>izmaksu summa </a:t>
                      </a:r>
                      <a:r>
                        <a:rPr lang="lv-LV" altLang="lv-LV" sz="1400" b="1" u="none" baseline="30000" dirty="0">
                          <a:solidFill>
                            <a:srgbClr val="C00000"/>
                          </a:solidFill>
                        </a:rPr>
                        <a:t>*</a:t>
                      </a:r>
                      <a:endParaRPr lang="lv-LV" sz="1400" u="none" baseline="30000" dirty="0">
                        <a:solidFill>
                          <a:srgbClr val="C00000"/>
                        </a:solidFill>
                        <a:latin typeface="Calibri" panose="020F0502020204030204" pitchFamily="34" charset="0"/>
                      </a:endParaRPr>
                    </a:p>
                  </a:txBody>
                  <a:tcPr marL="91444" marR="91444" marT="45704" marB="45704" anchor="ctr">
                    <a:solidFill>
                      <a:srgbClr val="669900">
                        <a:alpha val="91000"/>
                      </a:srgbClr>
                    </a:solidFill>
                  </a:tcPr>
                </a:tc>
                <a:extLst>
                  <a:ext uri="{0D108BD9-81ED-4DB2-BD59-A6C34878D82A}">
                    <a16:rowId xmlns:a16="http://schemas.microsoft.com/office/drawing/2014/main" val="10000"/>
                  </a:ext>
                </a:extLst>
              </a:tr>
              <a:tr h="841847">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400" kern="1200" dirty="0">
                          <a:solidFill>
                            <a:schemeClr val="dk1"/>
                          </a:solidFill>
                          <a:latin typeface="Calibri" panose="020F0502020204030204" pitchFamily="34" charset="0"/>
                          <a:ea typeface="+mn-ea"/>
                          <a:cs typeface="+mn-cs"/>
                        </a:rPr>
                        <a:t>Uzņēmējdarbības uzsākšanai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400" kern="1200" dirty="0">
                          <a:solidFill>
                            <a:schemeClr val="dk1"/>
                          </a:solidFill>
                          <a:latin typeface="Calibri" panose="020F0502020204030204" pitchFamily="34" charset="0"/>
                          <a:ea typeface="+mn-ea"/>
                          <a:cs typeface="+mn-cs"/>
                        </a:rPr>
                        <a:t>(vienkāršotās izmaksas)</a:t>
                      </a:r>
                    </a:p>
                  </a:txBody>
                  <a:tcPr marL="91444" marR="91444" marT="45704" marB="45704" anchor="ctr">
                    <a:solidFill>
                      <a:srgbClr val="669900">
                        <a:alpha val="91000"/>
                      </a:srgbClr>
                    </a:solidFill>
                  </a:tcPr>
                </a:tc>
                <a:tc>
                  <a:txBody>
                    <a:bodyPr/>
                    <a:lstStyle/>
                    <a:p>
                      <a:pPr marL="285750" marR="0" lvl="0" indent="-285750" algn="just" defTabSz="93957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sz="1400" b="1" kern="1200" dirty="0">
                          <a:solidFill>
                            <a:schemeClr val="dk1"/>
                          </a:solidFill>
                          <a:latin typeface="Calibri" panose="020F0502020204030204" pitchFamily="34" charset="0"/>
                          <a:ea typeface="+mn-ea"/>
                          <a:cs typeface="+mn-cs"/>
                        </a:rPr>
                        <a:t>vienreizējs maksājums </a:t>
                      </a:r>
                    </a:p>
                    <a:p>
                      <a:pPr marL="0" marR="0" lvl="0" indent="0" algn="just" defTabSz="939575"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400" b="1" kern="1200" dirty="0">
                          <a:solidFill>
                            <a:schemeClr val="dk1"/>
                          </a:solidFill>
                          <a:latin typeface="Calibri" panose="020F0502020204030204" pitchFamily="34" charset="0"/>
                          <a:ea typeface="+mn-ea"/>
                          <a:cs typeface="+mn-cs"/>
                        </a:rPr>
                        <a:t>       (</a:t>
                      </a:r>
                      <a:r>
                        <a:rPr lang="lv-LV" sz="1400" b="1" i="1" kern="1200" dirty="0" err="1">
                          <a:solidFill>
                            <a:schemeClr val="dk1"/>
                          </a:solidFill>
                          <a:latin typeface="Calibri" panose="020F0502020204030204" pitchFamily="34" charset="0"/>
                          <a:ea typeface="+mn-ea"/>
                          <a:cs typeface="+mn-cs"/>
                        </a:rPr>
                        <a:t>lump</a:t>
                      </a:r>
                      <a:r>
                        <a:rPr lang="lv-LV" sz="1400" b="1" i="1" kern="1200" dirty="0">
                          <a:solidFill>
                            <a:schemeClr val="dk1"/>
                          </a:solidFill>
                          <a:latin typeface="Calibri" panose="020F0502020204030204" pitchFamily="34" charset="0"/>
                          <a:ea typeface="+mn-ea"/>
                          <a:cs typeface="+mn-cs"/>
                        </a:rPr>
                        <a:t> sum</a:t>
                      </a:r>
                      <a:r>
                        <a:rPr lang="lv-LV" sz="1400" b="1" kern="1200" dirty="0">
                          <a:solidFill>
                            <a:schemeClr val="dk1"/>
                          </a:solidFill>
                          <a:latin typeface="Calibri" panose="020F0502020204030204" pitchFamily="34" charset="0"/>
                          <a:ea typeface="+mn-ea"/>
                          <a:cs typeface="+mn-cs"/>
                        </a:rPr>
                        <a:t>)</a:t>
                      </a:r>
                    </a:p>
                  </a:txBody>
                  <a:tcPr marL="91444" marR="91444" marT="45704" marB="45704" anchor="ctr">
                    <a:solidFill>
                      <a:srgbClr val="669900">
                        <a:alpha val="91000"/>
                      </a:srgbClr>
                    </a:solidFill>
                  </a:tcPr>
                </a:tc>
                <a:tc>
                  <a:txBody>
                    <a:bodyPr/>
                    <a:lstStyle/>
                    <a:p>
                      <a:pPr marL="285750" indent="-285750">
                        <a:buFont typeface="Wingdings" panose="05000000000000000000" pitchFamily="2" charset="2"/>
                        <a:buChar char="Ø"/>
                      </a:pPr>
                      <a:r>
                        <a:rPr lang="lv-LV" sz="1400" b="1" dirty="0">
                          <a:latin typeface="Calibri" panose="020F0502020204030204" pitchFamily="34" charset="0"/>
                        </a:rPr>
                        <a:t>5 000 EUR</a:t>
                      </a:r>
                    </a:p>
                  </a:txBody>
                  <a:tcPr marL="91444" marR="91444" marT="45704" marB="45704" anchor="ctr">
                    <a:solidFill>
                      <a:srgbClr val="669900">
                        <a:alpha val="91000"/>
                      </a:srgbClr>
                    </a:solidFill>
                  </a:tcPr>
                </a:tc>
                <a:extLst>
                  <a:ext uri="{0D108BD9-81ED-4DB2-BD59-A6C34878D82A}">
                    <a16:rowId xmlns:a16="http://schemas.microsoft.com/office/drawing/2014/main" val="10001"/>
                  </a:ext>
                </a:extLst>
              </a:tr>
              <a:tr h="637414">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400" kern="1200" dirty="0">
                          <a:solidFill>
                            <a:schemeClr val="dk1"/>
                          </a:solidFill>
                          <a:latin typeface="Calibri" panose="020F0502020204030204" pitchFamily="34" charset="0"/>
                          <a:ea typeface="+mn-ea"/>
                          <a:cs typeface="+mn-cs"/>
                        </a:rPr>
                        <a:t>Uzņēmēji ar apgrozījumu līdz 150 000 EUR/gadā</a:t>
                      </a:r>
                    </a:p>
                  </a:txBody>
                  <a:tcPr marL="91444" marR="91444" marT="45704" marB="45704" anchor="ctr">
                    <a:solidFill>
                      <a:srgbClr val="669900">
                        <a:alpha val="91000"/>
                      </a:srgbClr>
                    </a:solidFill>
                  </a:tcPr>
                </a:tc>
                <a:tc>
                  <a:txBody>
                    <a:bodyPr/>
                    <a:lstStyle/>
                    <a:p>
                      <a:pPr marL="285750" marR="0" lvl="0" indent="-285750" algn="l" defTabSz="93957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altLang="lv-LV" sz="1400" b="1" kern="1200" dirty="0">
                          <a:solidFill>
                            <a:schemeClr val="dk1"/>
                          </a:solidFill>
                          <a:latin typeface="Calibri" panose="020F0502020204030204" pitchFamily="34" charset="0"/>
                          <a:ea typeface="+mn-ea"/>
                          <a:cs typeface="+mn-cs"/>
                        </a:rPr>
                        <a:t>40%</a:t>
                      </a:r>
                    </a:p>
                  </a:txBody>
                  <a:tcPr marL="91444" marR="91444" marT="45704" marB="45704" anchor="ctr">
                    <a:solidFill>
                      <a:srgbClr val="669900">
                        <a:alpha val="91000"/>
                      </a:srgbClr>
                    </a:solidFill>
                  </a:tcPr>
                </a:tc>
                <a:tc>
                  <a:txBody>
                    <a:bodyPr/>
                    <a:lstStyle/>
                    <a:p>
                      <a:pPr marL="285750" indent="-285750">
                        <a:buFont typeface="Wingdings" panose="05000000000000000000" pitchFamily="2" charset="2"/>
                        <a:buChar char="Ø"/>
                      </a:pPr>
                      <a:r>
                        <a:rPr lang="lv-LV" altLang="lv-LV" sz="1400" b="1" dirty="0">
                          <a:latin typeface="Calibri" panose="020F0502020204030204" pitchFamily="34" charset="0"/>
                        </a:rPr>
                        <a:t>līdz 200 000 EUR</a:t>
                      </a:r>
                      <a:endParaRPr lang="lv-LV" sz="1400" dirty="0">
                        <a:latin typeface="Calibri" panose="020F0502020204030204" pitchFamily="34" charset="0"/>
                      </a:endParaRPr>
                    </a:p>
                  </a:txBody>
                  <a:tcPr marL="91444" marR="91444" marT="45704" marB="45704" anchor="ctr">
                    <a:solidFill>
                      <a:srgbClr val="669900">
                        <a:alpha val="91000"/>
                      </a:srgbClr>
                    </a:solidFill>
                  </a:tcPr>
                </a:tc>
                <a:extLst>
                  <a:ext uri="{0D108BD9-81ED-4DB2-BD59-A6C34878D82A}">
                    <a16:rowId xmlns:a16="http://schemas.microsoft.com/office/drawing/2014/main" val="489657312"/>
                  </a:ext>
                </a:extLst>
              </a:tr>
              <a:tr h="637414">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400" kern="1200" dirty="0">
                          <a:solidFill>
                            <a:schemeClr val="dk1"/>
                          </a:solidFill>
                          <a:latin typeface="Calibri" panose="020F0502020204030204" pitchFamily="34" charset="0"/>
                          <a:ea typeface="+mn-ea"/>
                          <a:cs typeface="+mn-cs"/>
                        </a:rPr>
                        <a:t>Kooperatīvās sabiedrības</a:t>
                      </a:r>
                    </a:p>
                  </a:txBody>
                  <a:tcPr marL="91444" marR="91444" marT="45704" marB="45704" anchor="ctr">
                    <a:solidFill>
                      <a:srgbClr val="669900">
                        <a:alpha val="91000"/>
                      </a:srgbClr>
                    </a:solidFill>
                  </a:tcPr>
                </a:tc>
                <a:tc>
                  <a:txBody>
                    <a:bodyPr/>
                    <a:lstStyle/>
                    <a:p>
                      <a:pPr marL="285750" marR="0" lvl="0" indent="-285750" algn="l" defTabSz="93957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altLang="lv-LV" sz="1400" b="1" kern="1200" dirty="0">
                          <a:solidFill>
                            <a:schemeClr val="dk1"/>
                          </a:solidFill>
                          <a:latin typeface="Calibri" panose="020F0502020204030204" pitchFamily="34" charset="0"/>
                          <a:ea typeface="+mn-ea"/>
                          <a:cs typeface="+mn-cs"/>
                        </a:rPr>
                        <a:t>40%</a:t>
                      </a:r>
                      <a:endParaRPr lang="lv-LV" sz="1400" kern="1200" dirty="0">
                        <a:solidFill>
                          <a:schemeClr val="dk1"/>
                        </a:solidFill>
                        <a:latin typeface="Calibri" panose="020F0502020204030204" pitchFamily="34" charset="0"/>
                        <a:ea typeface="+mn-ea"/>
                        <a:cs typeface="+mn-cs"/>
                      </a:endParaRPr>
                    </a:p>
                  </a:txBody>
                  <a:tcPr marL="91444" marR="91444" marT="45704" marB="45704" anchor="ctr">
                    <a:solidFill>
                      <a:srgbClr val="669900">
                        <a:alpha val="91000"/>
                      </a:srgb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altLang="lv-LV" sz="1400" b="1" dirty="0">
                          <a:latin typeface="Calibri" panose="020F0502020204030204" pitchFamily="34" charset="0"/>
                        </a:rPr>
                        <a:t>līdz 200 000 EUR</a:t>
                      </a:r>
                      <a:endParaRPr lang="lv-LV" sz="1400" b="1" kern="1200" dirty="0">
                        <a:solidFill>
                          <a:schemeClr val="dk1"/>
                        </a:solidFill>
                        <a:latin typeface="Calibri" panose="020F0502020204030204" pitchFamily="34" charset="0"/>
                        <a:ea typeface="+mn-ea"/>
                        <a:cs typeface="+mn-cs"/>
                      </a:endParaRPr>
                    </a:p>
                  </a:txBody>
                  <a:tcPr marL="91444" marR="91444" marT="45704" marB="45704" anchor="ctr">
                    <a:solidFill>
                      <a:srgbClr val="669900">
                        <a:alpha val="91000"/>
                      </a:srgbClr>
                    </a:solidFill>
                  </a:tcPr>
                </a:tc>
                <a:extLst>
                  <a:ext uri="{0D108BD9-81ED-4DB2-BD59-A6C34878D82A}">
                    <a16:rowId xmlns:a16="http://schemas.microsoft.com/office/drawing/2014/main" val="2154550702"/>
                  </a:ext>
                </a:extLst>
              </a:tr>
              <a:tr h="845574">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400" kern="1200" dirty="0">
                          <a:solidFill>
                            <a:schemeClr val="dk1"/>
                          </a:solidFill>
                          <a:latin typeface="Calibri" panose="020F0502020204030204" pitchFamily="34" charset="0"/>
                          <a:ea typeface="+mn-ea"/>
                          <a:cs typeface="+mn-cs"/>
                        </a:rPr>
                        <a:t>Pašvaldības (tirdzniecības vietas izveide, kopprojekts ar uzņēmēju)</a:t>
                      </a:r>
                    </a:p>
                  </a:txBody>
                  <a:tcPr marL="91444" marR="91444" marT="45704" marB="45704" anchor="ctr">
                    <a:solidFill>
                      <a:srgbClr val="669900">
                        <a:alpha val="91000"/>
                      </a:srgbClr>
                    </a:solidFill>
                  </a:tcPr>
                </a:tc>
                <a:tc>
                  <a:txBody>
                    <a:bodyPr/>
                    <a:lstStyle/>
                    <a:p>
                      <a:pPr marL="285750" marR="0" lvl="0" indent="-285750" algn="l" defTabSz="93957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sz="1400" b="1" kern="1200" dirty="0">
                          <a:solidFill>
                            <a:schemeClr val="dk1"/>
                          </a:solidFill>
                          <a:latin typeface="Calibri" panose="020F0502020204030204" pitchFamily="34" charset="0"/>
                          <a:ea typeface="+mn-ea"/>
                          <a:cs typeface="+mn-cs"/>
                        </a:rPr>
                        <a:t>40</a:t>
                      </a:r>
                      <a:r>
                        <a:rPr lang="lv-LV" altLang="lv-LV" sz="1400" b="1" kern="1200" dirty="0">
                          <a:solidFill>
                            <a:schemeClr val="dk1"/>
                          </a:solidFill>
                          <a:latin typeface="Calibri" panose="020F0502020204030204" pitchFamily="34" charset="0"/>
                          <a:ea typeface="+mn-ea"/>
                          <a:cs typeface="+mn-cs"/>
                        </a:rPr>
                        <a:t>%</a:t>
                      </a:r>
                      <a:endParaRPr lang="lv-LV" sz="1400" b="1" kern="1200" dirty="0">
                        <a:solidFill>
                          <a:schemeClr val="dk1"/>
                        </a:solidFill>
                        <a:latin typeface="Calibri" panose="020F0502020204030204" pitchFamily="34" charset="0"/>
                        <a:ea typeface="+mn-ea"/>
                        <a:cs typeface="+mn-cs"/>
                      </a:endParaRPr>
                    </a:p>
                  </a:txBody>
                  <a:tcPr marL="91444" marR="91444" marT="45704" marB="45704" anchor="ctr">
                    <a:solidFill>
                      <a:srgbClr val="669900">
                        <a:alpha val="91000"/>
                      </a:srgb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altLang="lv-LV" sz="1400" b="1" dirty="0">
                          <a:latin typeface="Calibri" panose="020F0502020204030204" pitchFamily="34" charset="0"/>
                        </a:rPr>
                        <a:t>līdz 200 000 EUR</a:t>
                      </a:r>
                      <a:endParaRPr lang="lv-LV" sz="1400" b="1" kern="1200" dirty="0">
                        <a:solidFill>
                          <a:schemeClr val="dk1"/>
                        </a:solidFill>
                        <a:latin typeface="Calibri" panose="020F0502020204030204" pitchFamily="34" charset="0"/>
                        <a:ea typeface="+mn-ea"/>
                        <a:cs typeface="+mn-cs"/>
                      </a:endParaRPr>
                    </a:p>
                  </a:txBody>
                  <a:tcPr marL="91444" marR="91444" marT="45704" marB="45704" anchor="ctr">
                    <a:solidFill>
                      <a:srgbClr val="669900">
                        <a:alpha val="91000"/>
                      </a:srgbClr>
                    </a:solidFill>
                  </a:tcPr>
                </a:tc>
                <a:extLst>
                  <a:ext uri="{0D108BD9-81ED-4DB2-BD59-A6C34878D82A}">
                    <a16:rowId xmlns:a16="http://schemas.microsoft.com/office/drawing/2014/main" val="3367991921"/>
                  </a:ext>
                </a:extLst>
              </a:tr>
            </a:tbl>
          </a:graphicData>
        </a:graphic>
      </p:graphicFrame>
      <p:sp>
        <p:nvSpPr>
          <p:cNvPr id="24" name="Rectangle 23">
            <a:extLst>
              <a:ext uri="{FF2B5EF4-FFF2-40B4-BE49-F238E27FC236}">
                <a16:creationId xmlns:a16="http://schemas.microsoft.com/office/drawing/2014/main" id="{F23ADBC6-FDFE-470C-A0A8-587407149217}"/>
              </a:ext>
            </a:extLst>
          </p:cNvPr>
          <p:cNvSpPr/>
          <p:nvPr/>
        </p:nvSpPr>
        <p:spPr>
          <a:xfrm>
            <a:off x="245198" y="5173181"/>
            <a:ext cx="11318433" cy="1354217"/>
          </a:xfrm>
          <a:prstGeom prst="rect">
            <a:avLst/>
          </a:prstGeom>
        </p:spPr>
        <p:txBody>
          <a:bodyPr wrap="square">
            <a:spAutoFit/>
          </a:bodyPr>
          <a:lstStyle/>
          <a:p>
            <a:pPr algn="just"/>
            <a:r>
              <a:rPr lang="lv-LV" altLang="lv-LV" sz="2000" b="1" baseline="30000" dirty="0">
                <a:solidFill>
                  <a:srgbClr val="C00000"/>
                </a:solidFill>
              </a:rPr>
              <a:t>*</a:t>
            </a:r>
            <a:r>
              <a:rPr lang="lv-LV" altLang="lv-LV" sz="1600" dirty="0">
                <a:latin typeface="Calibri" panose="020F0502020204030204" pitchFamily="34" charset="0"/>
              </a:rPr>
              <a:t> </a:t>
            </a:r>
            <a:r>
              <a:rPr lang="lv-LV" altLang="lv-LV" dirty="0">
                <a:latin typeface="Calibri" panose="020F0502020204030204" pitchFamily="34" charset="0"/>
              </a:rPr>
              <a:t>VRG SVVA stratēģijā </a:t>
            </a:r>
            <a:r>
              <a:rPr lang="lv-LV" altLang="lv-LV" b="1" u="sng" dirty="0">
                <a:latin typeface="Calibri" panose="020F0502020204030204" pitchFamily="34" charset="0"/>
              </a:rPr>
              <a:t>var palielināt</a:t>
            </a:r>
            <a:r>
              <a:rPr lang="lv-LV" altLang="lv-LV" dirty="0">
                <a:latin typeface="Calibri" panose="020F0502020204030204" pitchFamily="34" charset="0"/>
              </a:rPr>
              <a:t> atbalsta intensitāti (</a:t>
            </a:r>
            <a:r>
              <a:rPr lang="lv-LV" altLang="lv-LV" dirty="0" err="1">
                <a:latin typeface="Calibri" panose="020F0502020204030204" pitchFamily="34" charset="0"/>
              </a:rPr>
              <a:t>max</a:t>
            </a:r>
            <a:r>
              <a:rPr lang="lv-LV" altLang="lv-LV" dirty="0">
                <a:latin typeface="Calibri" panose="020F0502020204030204" pitchFamily="34" charset="0"/>
              </a:rPr>
              <a:t> līdz 75%), nosakot kritērijus, piem., saistītus ar </a:t>
            </a:r>
            <a:r>
              <a:rPr lang="lv-LV" altLang="lv-LV" dirty="0" err="1">
                <a:solidFill>
                  <a:srgbClr val="FF0000"/>
                </a:solidFill>
                <a:latin typeface="Calibri" panose="020F0502020204030204" pitchFamily="34" charset="0"/>
              </a:rPr>
              <a:t>bioekonomiku</a:t>
            </a:r>
            <a:r>
              <a:rPr lang="lv-LV" altLang="lv-LV" dirty="0">
                <a:solidFill>
                  <a:srgbClr val="FF0000"/>
                </a:solidFill>
                <a:latin typeface="Calibri" panose="020F0502020204030204" pitchFamily="34" charset="0"/>
              </a:rPr>
              <a:t> (t.sk. aprites ekonomika), inovācijām, energoefektivitāti, kopdarbību, sociālo uzņēmējdarbību) </a:t>
            </a:r>
            <a:r>
              <a:rPr lang="lv-LV" altLang="lv-LV" dirty="0">
                <a:latin typeface="Calibri" panose="020F0502020204030204" pitchFamily="34" charset="0"/>
              </a:rPr>
              <a:t>un </a:t>
            </a:r>
            <a:r>
              <a:rPr lang="lv-LV" altLang="lv-LV" b="1" u="sng" dirty="0">
                <a:latin typeface="Calibri" panose="020F0502020204030204" pitchFamily="34" charset="0"/>
              </a:rPr>
              <a:t>samazināt</a:t>
            </a:r>
            <a:r>
              <a:rPr lang="lv-LV" altLang="lv-LV" dirty="0">
                <a:latin typeface="Calibri" panose="020F0502020204030204" pitchFamily="34" charset="0"/>
              </a:rPr>
              <a:t> maksimālo attiecināmo izmaksu summu.</a:t>
            </a:r>
          </a:p>
          <a:p>
            <a:pPr algn="just"/>
            <a:endParaRPr lang="lv-LV" altLang="lv-LV" sz="1000" dirty="0">
              <a:latin typeface="Calibri" panose="020F0502020204030204" pitchFamily="34" charset="0"/>
            </a:endParaRPr>
          </a:p>
          <a:p>
            <a:pPr algn="just"/>
            <a:r>
              <a:rPr lang="lv-LV" altLang="lv-LV" b="1" dirty="0">
                <a:latin typeface="Calibri" panose="020F0502020204030204" pitchFamily="34" charset="0"/>
              </a:rPr>
              <a:t>Atbalsts tiks sniegts saskaņā ar nelauksaimniecības </a:t>
            </a:r>
            <a:r>
              <a:rPr lang="lv-LV" altLang="lv-LV" b="1" i="1" dirty="0" err="1">
                <a:latin typeface="Calibri" panose="020F0502020204030204" pitchFamily="34" charset="0"/>
              </a:rPr>
              <a:t>de</a:t>
            </a:r>
            <a:r>
              <a:rPr lang="lv-LV" altLang="lv-LV" b="1" i="1" dirty="0">
                <a:latin typeface="Calibri" panose="020F0502020204030204" pitchFamily="34" charset="0"/>
              </a:rPr>
              <a:t> </a:t>
            </a:r>
            <a:r>
              <a:rPr lang="lv-LV" altLang="lv-LV" b="1" i="1" dirty="0" err="1">
                <a:latin typeface="Calibri" panose="020F0502020204030204" pitchFamily="34" charset="0"/>
              </a:rPr>
              <a:t>minimis</a:t>
            </a:r>
            <a:r>
              <a:rPr lang="lv-LV" altLang="lv-LV" b="1" i="1" dirty="0">
                <a:latin typeface="Calibri" panose="020F0502020204030204" pitchFamily="34" charset="0"/>
              </a:rPr>
              <a:t>;</a:t>
            </a:r>
          </a:p>
        </p:txBody>
      </p:sp>
      <p:sp>
        <p:nvSpPr>
          <p:cNvPr id="25" name="Title 24">
            <a:extLst>
              <a:ext uri="{FF2B5EF4-FFF2-40B4-BE49-F238E27FC236}">
                <a16:creationId xmlns:a16="http://schemas.microsoft.com/office/drawing/2014/main" id="{27B2C825-0581-4834-8CF4-C3604739FC09}"/>
              </a:ext>
            </a:extLst>
          </p:cNvPr>
          <p:cNvSpPr txBox="1">
            <a:spLocks noGrp="1"/>
          </p:cNvSpPr>
          <p:nvPr>
            <p:ph type="title"/>
          </p:nvPr>
        </p:nvSpPr>
        <p:spPr>
          <a:xfrm>
            <a:off x="818535" y="227673"/>
            <a:ext cx="10252587" cy="480131"/>
          </a:xfrm>
          <a:prstGeom prst="rect">
            <a:avLst/>
          </a:prstGeom>
          <a:noFill/>
        </p:spPr>
        <p:txBody>
          <a:bodyPr wrap="square" rtlCol="0">
            <a:spAutoFit/>
          </a:bodyPr>
          <a:lstStyle/>
          <a:p>
            <a:pPr algn="ctr" defTabSz="914400">
              <a:lnSpc>
                <a:spcPct val="90000"/>
              </a:lnSpc>
              <a:spcBef>
                <a:spcPct val="0"/>
              </a:spcBef>
            </a:pPr>
            <a:r>
              <a:rPr lang="lv-LV" sz="2800" b="1" cap="all" dirty="0">
                <a:solidFill>
                  <a:srgbClr val="CC0000"/>
                </a:solidFill>
                <a:latin typeface="+mj-lt"/>
                <a:ea typeface="+mj-ea"/>
                <a:cs typeface="Times New Roman" pitchFamily="18" charset="0"/>
              </a:rPr>
              <a:t>Vietējās ekonomikas stiprināšanas iniciatīvas</a:t>
            </a:r>
          </a:p>
        </p:txBody>
      </p:sp>
    </p:spTree>
    <p:extLst>
      <p:ext uri="{BB962C8B-B14F-4D97-AF65-F5344CB8AC3E}">
        <p14:creationId xmlns:p14="http://schemas.microsoft.com/office/powerpoint/2010/main" val="969879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2">
            <a:extLst>
              <a:ext uri="{FF2B5EF4-FFF2-40B4-BE49-F238E27FC236}">
                <a16:creationId xmlns:a16="http://schemas.microsoft.com/office/drawing/2014/main" id="{E85211BB-2728-4932-B522-ED28FAD0CFEA}"/>
              </a:ext>
            </a:extLst>
          </p:cNvPr>
          <p:cNvGrpSpPr/>
          <p:nvPr/>
        </p:nvGrpSpPr>
        <p:grpSpPr>
          <a:xfrm>
            <a:off x="446443" y="837463"/>
            <a:ext cx="2645697" cy="3978656"/>
            <a:chOff x="5019674" y="1475190"/>
            <a:chExt cx="3408969" cy="5000904"/>
          </a:xfrm>
          <a:solidFill>
            <a:schemeClr val="accent6">
              <a:lumMod val="40000"/>
              <a:lumOff val="60000"/>
            </a:schemeClr>
          </a:solidFill>
        </p:grpSpPr>
        <p:sp>
          <p:nvSpPr>
            <p:cNvPr id="4" name="Rectangle 3">
              <a:extLst>
                <a:ext uri="{FF2B5EF4-FFF2-40B4-BE49-F238E27FC236}">
                  <a16:creationId xmlns:a16="http://schemas.microsoft.com/office/drawing/2014/main" id="{0F78E16A-D757-4C39-A4BC-AC9B07BB9D9B}"/>
                </a:ext>
              </a:extLst>
            </p:cNvPr>
            <p:cNvSpPr/>
            <p:nvPr/>
          </p:nvSpPr>
          <p:spPr>
            <a:xfrm>
              <a:off x="5019674" y="1475190"/>
              <a:ext cx="3366277" cy="942526"/>
            </a:xfrm>
            <a:prstGeom prst="rect">
              <a:avLst/>
            </a:prstGeom>
            <a:solidFill>
              <a:schemeClr val="accent2">
                <a:lumMod val="60000"/>
                <a:lumOff val="4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600" dirty="0">
                  <a:solidFill>
                    <a:schemeClr val="tx1"/>
                  </a:solidFill>
                  <a:cs typeface="Arial" panose="020B0604020202020204" pitchFamily="34" charset="0"/>
                </a:rPr>
                <a:t>Vietas potenciāla attīstības iniciatīvas</a:t>
              </a:r>
            </a:p>
          </p:txBody>
        </p:sp>
        <p:cxnSp>
          <p:nvCxnSpPr>
            <p:cNvPr id="14" name="Straight Arrow Connector 13">
              <a:extLst>
                <a:ext uri="{FF2B5EF4-FFF2-40B4-BE49-F238E27FC236}">
                  <a16:creationId xmlns:a16="http://schemas.microsoft.com/office/drawing/2014/main" id="{E91E0B42-D5BD-4065-9F1B-B5D4A69A7EE6}"/>
                </a:ext>
              </a:extLst>
            </p:cNvPr>
            <p:cNvCxnSpPr>
              <a:cxnSpLocks/>
            </p:cNvCxnSpPr>
            <p:nvPr/>
          </p:nvCxnSpPr>
          <p:spPr>
            <a:xfrm>
              <a:off x="5056188" y="3284538"/>
              <a:ext cx="319864" cy="0"/>
            </a:xfrm>
            <a:prstGeom prst="straightConnector1">
              <a:avLst/>
            </a:prstGeom>
            <a:grp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8C6C970-7828-4369-AF5D-E939BFDD8C99}"/>
                </a:ext>
              </a:extLst>
            </p:cNvPr>
            <p:cNvSpPr/>
            <p:nvPr/>
          </p:nvSpPr>
          <p:spPr>
            <a:xfrm>
              <a:off x="5369270" y="2470699"/>
              <a:ext cx="3016681" cy="1369392"/>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400" dirty="0">
                  <a:solidFill>
                    <a:srgbClr val="000000"/>
                  </a:solidFill>
                  <a:cs typeface="Arial" panose="020B0604020202020204" pitchFamily="34" charset="0"/>
                </a:rPr>
                <a:t>Teritorijas </a:t>
              </a:r>
            </a:p>
            <a:p>
              <a:pPr algn="ctr">
                <a:defRPr/>
              </a:pPr>
              <a:r>
                <a:rPr lang="lv-LV" altLang="lv-LV" sz="1400" dirty="0">
                  <a:solidFill>
                    <a:srgbClr val="000000"/>
                  </a:solidFill>
                  <a:cs typeface="Arial" panose="020B0604020202020204" pitchFamily="34" charset="0"/>
                </a:rPr>
                <a:t>sakārtošana pakalpojumu pieejamībai, kvalitātei un sasniedzamībai, t.sk.:</a:t>
              </a:r>
            </a:p>
            <a:p>
              <a:pPr algn="ctr">
                <a:defRPr/>
              </a:pPr>
              <a:endParaRPr lang="lv-LV" altLang="lv-LV" sz="1400" dirty="0">
                <a:solidFill>
                  <a:srgbClr val="FF0000"/>
                </a:solidFill>
                <a:cs typeface="Arial" panose="020B0604020202020204" pitchFamily="34" charset="0"/>
              </a:endParaRPr>
            </a:p>
          </p:txBody>
        </p:sp>
        <p:sp>
          <p:nvSpPr>
            <p:cNvPr id="16" name="Rectangle 15">
              <a:extLst>
                <a:ext uri="{FF2B5EF4-FFF2-40B4-BE49-F238E27FC236}">
                  <a16:creationId xmlns:a16="http://schemas.microsoft.com/office/drawing/2014/main" id="{976561F8-591B-4E47-9944-608BA847882C}"/>
                </a:ext>
              </a:extLst>
            </p:cNvPr>
            <p:cNvSpPr/>
            <p:nvPr/>
          </p:nvSpPr>
          <p:spPr>
            <a:xfrm>
              <a:off x="5359070" y="3556896"/>
              <a:ext cx="3019426" cy="1006475"/>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400" dirty="0">
                  <a:solidFill>
                    <a:schemeClr val="tx1"/>
                  </a:solidFill>
                  <a:cs typeface="Arial" panose="020B0604020202020204" pitchFamily="34" charset="0"/>
                </a:rPr>
                <a:t>Dabas un kultūras objektu sakārtošana</a:t>
              </a:r>
            </a:p>
          </p:txBody>
        </p:sp>
        <p:cxnSp>
          <p:nvCxnSpPr>
            <p:cNvPr id="17" name="Straight Arrow Connector 16">
              <a:extLst>
                <a:ext uri="{FF2B5EF4-FFF2-40B4-BE49-F238E27FC236}">
                  <a16:creationId xmlns:a16="http://schemas.microsoft.com/office/drawing/2014/main" id="{0C306194-0156-43C5-A18C-436A62D89A60}"/>
                </a:ext>
              </a:extLst>
            </p:cNvPr>
            <p:cNvCxnSpPr>
              <a:cxnSpLocks/>
            </p:cNvCxnSpPr>
            <p:nvPr/>
          </p:nvCxnSpPr>
          <p:spPr>
            <a:xfrm>
              <a:off x="5087085" y="5287530"/>
              <a:ext cx="331660" cy="0"/>
            </a:xfrm>
            <a:prstGeom prst="straightConnector1">
              <a:avLst/>
            </a:prstGeom>
            <a:grp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E15F2E-17F2-4392-B901-6E5E56BA3C79}"/>
                </a:ext>
              </a:extLst>
            </p:cNvPr>
            <p:cNvCxnSpPr>
              <a:cxnSpLocks/>
            </p:cNvCxnSpPr>
            <p:nvPr/>
          </p:nvCxnSpPr>
          <p:spPr>
            <a:xfrm>
              <a:off x="5022850" y="2093913"/>
              <a:ext cx="32982" cy="4382181"/>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252D989-24FB-42D7-B25E-65BCE1C03A2F}"/>
                </a:ext>
              </a:extLst>
            </p:cNvPr>
            <p:cNvSpPr/>
            <p:nvPr/>
          </p:nvSpPr>
          <p:spPr>
            <a:xfrm>
              <a:off x="5418744" y="4792911"/>
              <a:ext cx="3009899" cy="996950"/>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400" dirty="0">
                  <a:solidFill>
                    <a:schemeClr val="tx1"/>
                  </a:solidFill>
                  <a:cs typeface="Arial" panose="020B0604020202020204" pitchFamily="34" charset="0"/>
                </a:rPr>
                <a:t>Sabiedrisko aktivitāšu dažādošana</a:t>
              </a:r>
            </a:p>
          </p:txBody>
        </p:sp>
      </p:grpSp>
      <p:sp>
        <p:nvSpPr>
          <p:cNvPr id="20" name="Rectangle 19">
            <a:extLst>
              <a:ext uri="{FF2B5EF4-FFF2-40B4-BE49-F238E27FC236}">
                <a16:creationId xmlns:a16="http://schemas.microsoft.com/office/drawing/2014/main" id="{2C81F69F-30E5-45DC-8834-FA7895AD5938}"/>
              </a:ext>
            </a:extLst>
          </p:cNvPr>
          <p:cNvSpPr/>
          <p:nvPr/>
        </p:nvSpPr>
        <p:spPr>
          <a:xfrm>
            <a:off x="720395" y="4390895"/>
            <a:ext cx="2335980" cy="793161"/>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400" dirty="0" err="1">
                <a:solidFill>
                  <a:schemeClr val="tx1"/>
                </a:solidFill>
                <a:cs typeface="Arial" panose="020B0604020202020204" pitchFamily="34" charset="0"/>
              </a:rPr>
              <a:t>Starpteritoriālā</a:t>
            </a:r>
            <a:r>
              <a:rPr lang="lv-LV" altLang="lv-LV" sz="1400" dirty="0">
                <a:solidFill>
                  <a:schemeClr val="tx1"/>
                </a:solidFill>
                <a:cs typeface="Arial" panose="020B0604020202020204" pitchFamily="34" charset="0"/>
              </a:rPr>
              <a:t> un starpvalstu sadarbība</a:t>
            </a:r>
          </a:p>
        </p:txBody>
      </p:sp>
      <p:cxnSp>
        <p:nvCxnSpPr>
          <p:cNvPr id="21" name="Straight Arrow Connector 20">
            <a:extLst>
              <a:ext uri="{FF2B5EF4-FFF2-40B4-BE49-F238E27FC236}">
                <a16:creationId xmlns:a16="http://schemas.microsoft.com/office/drawing/2014/main" id="{61D3B800-69EF-4629-909E-FAF9C8C9C944}"/>
              </a:ext>
            </a:extLst>
          </p:cNvPr>
          <p:cNvCxnSpPr>
            <a:cxnSpLocks/>
          </p:cNvCxnSpPr>
          <p:nvPr/>
        </p:nvCxnSpPr>
        <p:spPr>
          <a:xfrm>
            <a:off x="461706" y="4817638"/>
            <a:ext cx="257401" cy="0"/>
          </a:xfrm>
          <a:prstGeom prst="straightConnector1">
            <a:avLst/>
          </a:prstGeom>
          <a:solidFill>
            <a:schemeClr val="accent6">
              <a:lumMod val="40000"/>
              <a:lumOff val="60000"/>
            </a:schemeClr>
          </a:solid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Satura vietturis 6">
            <a:extLst>
              <a:ext uri="{FF2B5EF4-FFF2-40B4-BE49-F238E27FC236}">
                <a16:creationId xmlns:a16="http://schemas.microsoft.com/office/drawing/2014/main" id="{4F74F41B-985C-46BC-A151-77D23292F297}"/>
              </a:ext>
            </a:extLst>
          </p:cNvPr>
          <p:cNvGraphicFramePr>
            <a:graphicFrameLocks/>
          </p:cNvGraphicFramePr>
          <p:nvPr>
            <p:extLst>
              <p:ext uri="{D42A27DB-BD31-4B8C-83A1-F6EECF244321}">
                <p14:modId xmlns:p14="http://schemas.microsoft.com/office/powerpoint/2010/main" val="1836811774"/>
              </p:ext>
            </p:extLst>
          </p:nvPr>
        </p:nvGraphicFramePr>
        <p:xfrm>
          <a:off x="3202551" y="792733"/>
          <a:ext cx="8579395" cy="4130958"/>
        </p:xfrm>
        <a:graphic>
          <a:graphicData uri="http://schemas.openxmlformats.org/drawingml/2006/table">
            <a:tbl>
              <a:tblPr firstRow="1" bandRow="1">
                <a:tableStyleId>{5C22544A-7EE6-4342-B048-85BDC9FD1C3A}</a:tableStyleId>
              </a:tblPr>
              <a:tblGrid>
                <a:gridCol w="3352821">
                  <a:extLst>
                    <a:ext uri="{9D8B030D-6E8A-4147-A177-3AD203B41FA5}">
                      <a16:colId xmlns:a16="http://schemas.microsoft.com/office/drawing/2014/main" val="20000"/>
                    </a:ext>
                  </a:extLst>
                </a:gridCol>
                <a:gridCol w="2236334">
                  <a:extLst>
                    <a:ext uri="{9D8B030D-6E8A-4147-A177-3AD203B41FA5}">
                      <a16:colId xmlns:a16="http://schemas.microsoft.com/office/drawing/2014/main" val="20002"/>
                    </a:ext>
                  </a:extLst>
                </a:gridCol>
                <a:gridCol w="2990240">
                  <a:extLst>
                    <a:ext uri="{9D8B030D-6E8A-4147-A177-3AD203B41FA5}">
                      <a16:colId xmlns:a16="http://schemas.microsoft.com/office/drawing/2014/main" val="20003"/>
                    </a:ext>
                  </a:extLst>
                </a:gridCol>
              </a:tblGrid>
              <a:tr h="8545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latin typeface="Calibri" panose="020F0502020204030204" pitchFamily="34" charset="0"/>
                        </a:rPr>
                        <a:t>Atbalsta veids</a:t>
                      </a:r>
                    </a:p>
                    <a:p>
                      <a:pPr algn="ctr"/>
                      <a:endParaRPr lang="lv-LV" sz="1400" dirty="0">
                        <a:latin typeface="Calibri" panose="020F0502020204030204" pitchFamily="34" charset="0"/>
                      </a:endParaRPr>
                    </a:p>
                  </a:txBody>
                  <a:tcPr marL="91444" marR="91444" marT="45704" marB="45704" anchor="ctr">
                    <a:solidFill>
                      <a:srgbClr val="669900">
                        <a:alpha val="91000"/>
                      </a:srgbClr>
                    </a:solidFill>
                  </a:tcPr>
                </a:tc>
                <a:tc>
                  <a:txBody>
                    <a:bodyPr/>
                    <a:lstStyle/>
                    <a:p>
                      <a:pPr algn="ctr"/>
                      <a:r>
                        <a:rPr lang="lv-LV" sz="1400" dirty="0">
                          <a:latin typeface="Calibri" panose="020F0502020204030204" pitchFamily="34" charset="0"/>
                        </a:rPr>
                        <a:t>Atbalsta intensitāte</a:t>
                      </a:r>
                      <a:r>
                        <a:rPr lang="lv-LV" altLang="lv-LV" sz="2000" b="1" u="none" baseline="30000" dirty="0">
                          <a:solidFill>
                            <a:srgbClr val="C00000"/>
                          </a:solidFill>
                        </a:rPr>
                        <a:t>*</a:t>
                      </a:r>
                      <a:endParaRPr lang="lv-LV" sz="2000" baseline="30000" dirty="0">
                        <a:latin typeface="Calibri" panose="020F0502020204030204" pitchFamily="34" charset="0"/>
                      </a:endParaRPr>
                    </a:p>
                  </a:txBody>
                  <a:tcPr marL="91444" marR="91444" marT="45704" marB="45704" anchor="ctr">
                    <a:solidFill>
                      <a:srgbClr val="669900">
                        <a:alpha val="91000"/>
                      </a:srgbClr>
                    </a:solidFill>
                  </a:tcPr>
                </a:tc>
                <a:tc>
                  <a:txBody>
                    <a:bodyPr/>
                    <a:lstStyle/>
                    <a:p>
                      <a:pPr algn="ctr"/>
                      <a:r>
                        <a:rPr lang="lv-LV" altLang="lv-LV" sz="1400" b="1" u="none" dirty="0"/>
                        <a:t>Viena projekta maksimālā attiecināmo </a:t>
                      </a:r>
                    </a:p>
                    <a:p>
                      <a:pPr algn="ctr"/>
                      <a:r>
                        <a:rPr lang="lv-LV" altLang="lv-LV" sz="1400" b="1" u="none" dirty="0"/>
                        <a:t>izmaksu summa </a:t>
                      </a:r>
                      <a:r>
                        <a:rPr lang="lv-LV" altLang="lv-LV" sz="2000" b="1" u="none" baseline="30000" dirty="0">
                          <a:solidFill>
                            <a:srgbClr val="C00000"/>
                          </a:solidFill>
                        </a:rPr>
                        <a:t>*</a:t>
                      </a:r>
                      <a:endParaRPr lang="lv-LV" sz="1400" u="none" baseline="30000" dirty="0">
                        <a:solidFill>
                          <a:srgbClr val="C00000"/>
                        </a:solidFill>
                        <a:latin typeface="Calibri" panose="020F0502020204030204" pitchFamily="34" charset="0"/>
                      </a:endParaRPr>
                    </a:p>
                  </a:txBody>
                  <a:tcPr marL="91444" marR="91444" marT="45704" marB="45704" anchor="ctr">
                    <a:solidFill>
                      <a:srgbClr val="669900">
                        <a:alpha val="91000"/>
                      </a:srgbClr>
                    </a:solidFill>
                  </a:tcPr>
                </a:tc>
                <a:extLst>
                  <a:ext uri="{0D108BD9-81ED-4DB2-BD59-A6C34878D82A}">
                    <a16:rowId xmlns:a16="http://schemas.microsoft.com/office/drawing/2014/main" val="10000"/>
                  </a:ext>
                </a:extLst>
              </a:tr>
              <a:tr h="1101176">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altLang="lv-LV" sz="1400" kern="1200" dirty="0">
                          <a:solidFill>
                            <a:schemeClr val="dk1"/>
                          </a:solidFill>
                          <a:latin typeface="Calibri" panose="020F0502020204030204" pitchFamily="34" charset="0"/>
                          <a:ea typeface="+mn-ea"/>
                          <a:cs typeface="+mn-cs"/>
                        </a:rPr>
                        <a:t>Juridiska vai fiziska persona, biedrības, nodibinājumi, reliģiskas organizācijas, pašvaldības, kas īsteno sabiedriskā labuma projektu</a:t>
                      </a:r>
                      <a:r>
                        <a:rPr lang="lv-LV" altLang="lv-LV" sz="2000" b="1" kern="1200" baseline="30000" dirty="0">
                          <a:solidFill>
                            <a:srgbClr val="FF0000"/>
                          </a:solidFill>
                          <a:latin typeface="Calibri" panose="020F0502020204030204" pitchFamily="34" charset="0"/>
                          <a:ea typeface="+mn-ea"/>
                          <a:cs typeface="+mn-cs"/>
                        </a:rPr>
                        <a:t>**</a:t>
                      </a:r>
                      <a:endParaRPr lang="lv-LV" sz="2000" b="1" kern="1200" baseline="30000" dirty="0">
                        <a:solidFill>
                          <a:srgbClr val="FF0000"/>
                        </a:solidFill>
                        <a:latin typeface="Calibri" panose="020F0502020204030204" pitchFamily="34" charset="0"/>
                        <a:ea typeface="+mn-ea"/>
                        <a:cs typeface="+mn-cs"/>
                      </a:endParaRPr>
                    </a:p>
                  </a:txBody>
                  <a:tcPr marL="91444" marR="91444" marT="45704" marB="45704" anchor="ctr">
                    <a:solidFill>
                      <a:srgbClr val="669900">
                        <a:alpha val="91000"/>
                      </a:srgbClr>
                    </a:solidFill>
                  </a:tcPr>
                </a:tc>
                <a:tc>
                  <a:txBody>
                    <a:bodyPr/>
                    <a:lstStyle/>
                    <a:p>
                      <a:pPr marL="285750" marR="0" lvl="0" indent="-285750" algn="l" defTabSz="93957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altLang="lv-LV" sz="1400" b="1" kern="1200" dirty="0">
                          <a:solidFill>
                            <a:schemeClr val="dk1"/>
                          </a:solidFill>
                          <a:latin typeface="Calibri" panose="020F0502020204030204" pitchFamily="34" charset="0"/>
                          <a:ea typeface="+mn-ea"/>
                          <a:cs typeface="+mn-cs"/>
                        </a:rPr>
                        <a:t>70%;</a:t>
                      </a:r>
                    </a:p>
                  </a:txBody>
                  <a:tcPr marL="91444" marR="91444" marT="45704" marB="45704" anchor="ctr">
                    <a:solidFill>
                      <a:srgbClr val="669900">
                        <a:alpha val="91000"/>
                      </a:srgbClr>
                    </a:solidFill>
                  </a:tcPr>
                </a:tc>
                <a:tc>
                  <a:txBody>
                    <a:bodyPr/>
                    <a:lstStyle/>
                    <a:p>
                      <a:pPr marL="285750" indent="-285750">
                        <a:buFont typeface="Wingdings" panose="05000000000000000000" pitchFamily="2" charset="2"/>
                        <a:buChar char="Ø"/>
                      </a:pPr>
                      <a:r>
                        <a:rPr lang="lv-LV" altLang="lv-LV" sz="1400" b="1" dirty="0">
                          <a:latin typeface="Calibri" panose="020F0502020204030204" pitchFamily="34" charset="0"/>
                        </a:rPr>
                        <a:t>līdz 50 000 EUR</a:t>
                      </a:r>
                    </a:p>
                    <a:p>
                      <a:pPr marL="0" indent="0">
                        <a:buFont typeface="Wingdings" panose="05000000000000000000" pitchFamily="2" charset="2"/>
                        <a:buNone/>
                      </a:pPr>
                      <a:endParaRPr lang="lv-LV" altLang="lv-LV" sz="1400" b="1" dirty="0">
                        <a:latin typeface="Calibri" panose="020F0502020204030204" pitchFamily="34" charset="0"/>
                      </a:endParaRPr>
                    </a:p>
                    <a:p>
                      <a:pPr marL="285750" indent="-285750">
                        <a:buFont typeface="Wingdings" panose="05000000000000000000" pitchFamily="2" charset="2"/>
                        <a:buChar char="Ø"/>
                      </a:pPr>
                      <a:r>
                        <a:rPr lang="lv-LV" altLang="lv-LV" sz="1400" b="1" dirty="0">
                          <a:latin typeface="Calibri" panose="020F0502020204030204" pitchFamily="34" charset="0"/>
                        </a:rPr>
                        <a:t>līdz 100 000 EUR (pašvaldības infrastruktūra)</a:t>
                      </a:r>
                    </a:p>
                  </a:txBody>
                  <a:tcPr marL="91444" marR="91444" marT="45704" marB="45704" anchor="ctr">
                    <a:solidFill>
                      <a:srgbClr val="669900">
                        <a:alpha val="91000"/>
                      </a:srgbClr>
                    </a:solidFill>
                  </a:tcPr>
                </a:tc>
                <a:extLst>
                  <a:ext uri="{0D108BD9-81ED-4DB2-BD59-A6C34878D82A}">
                    <a16:rowId xmlns:a16="http://schemas.microsoft.com/office/drawing/2014/main" val="10001"/>
                  </a:ext>
                </a:extLst>
              </a:tr>
              <a:tr h="742875">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400" kern="1200" dirty="0">
                          <a:solidFill>
                            <a:schemeClr val="dk1"/>
                          </a:solidFill>
                          <a:latin typeface="Calibri" panose="020F0502020204030204" pitchFamily="34" charset="0"/>
                          <a:ea typeface="+mn-ea"/>
                          <a:cs typeface="+mn-cs"/>
                        </a:rPr>
                        <a:t>Viedo ciemu stratēģiskais attīstības projekts</a:t>
                      </a:r>
                    </a:p>
                  </a:txBody>
                  <a:tcPr marL="91444" marR="91444" marT="45704" marB="45704" anchor="ctr">
                    <a:solidFill>
                      <a:srgbClr val="669900">
                        <a:alpha val="91000"/>
                      </a:srgbClr>
                    </a:solidFill>
                  </a:tcPr>
                </a:tc>
                <a:tc>
                  <a:txBody>
                    <a:bodyPr/>
                    <a:lstStyle/>
                    <a:p>
                      <a:pPr marL="285750" marR="0" lvl="0" indent="-285750" algn="l" defTabSz="93957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altLang="lv-LV" sz="1400" b="1" kern="1200" dirty="0">
                          <a:solidFill>
                            <a:schemeClr val="dk1"/>
                          </a:solidFill>
                          <a:latin typeface="Calibri" panose="020F0502020204030204" pitchFamily="34" charset="0"/>
                          <a:ea typeface="+mn-ea"/>
                          <a:cs typeface="+mn-cs"/>
                        </a:rPr>
                        <a:t>70%;</a:t>
                      </a:r>
                    </a:p>
                  </a:txBody>
                  <a:tcPr marL="91444" marR="91444" marT="45704" marB="45704" anchor="ctr">
                    <a:solidFill>
                      <a:srgbClr val="669900">
                        <a:alpha val="91000"/>
                      </a:srgbClr>
                    </a:solidFill>
                  </a:tcPr>
                </a:tc>
                <a:tc>
                  <a:txBody>
                    <a:bodyPr/>
                    <a:lstStyle/>
                    <a:p>
                      <a:pPr marL="285750" indent="-285750">
                        <a:buFont typeface="Wingdings" panose="05000000000000000000" pitchFamily="2" charset="2"/>
                        <a:buChar char="Ø"/>
                      </a:pPr>
                      <a:r>
                        <a:rPr lang="lv-LV" sz="1400" b="1" dirty="0">
                          <a:latin typeface="Calibri" panose="020F0502020204030204" pitchFamily="34" charset="0"/>
                        </a:rPr>
                        <a:t>noteikts limits uz teritoriālo vienību</a:t>
                      </a:r>
                    </a:p>
                  </a:txBody>
                  <a:tcPr marL="91444" marR="91444" marT="45704" marB="45704" anchor="ctr">
                    <a:solidFill>
                      <a:srgbClr val="669900">
                        <a:alpha val="91000"/>
                      </a:srgbClr>
                    </a:solidFill>
                  </a:tcPr>
                </a:tc>
                <a:extLst>
                  <a:ext uri="{0D108BD9-81ED-4DB2-BD59-A6C34878D82A}">
                    <a16:rowId xmlns:a16="http://schemas.microsoft.com/office/drawing/2014/main" val="2154550702"/>
                  </a:ext>
                </a:extLst>
              </a:tr>
              <a:tr h="618786">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400" kern="1200" dirty="0">
                          <a:solidFill>
                            <a:schemeClr val="dk1"/>
                          </a:solidFill>
                          <a:latin typeface="Calibri" panose="020F0502020204030204" pitchFamily="34" charset="0"/>
                          <a:ea typeface="+mn-ea"/>
                          <a:cs typeface="+mn-cs"/>
                        </a:rPr>
                        <a:t>Jauniešu iniciatīvu attīstības projekti (vienkāršotās izmaksas)</a:t>
                      </a:r>
                    </a:p>
                  </a:txBody>
                  <a:tcPr marL="91444" marR="91444" marT="45704" marB="45704" anchor="ctr">
                    <a:solidFill>
                      <a:srgbClr val="669900">
                        <a:alpha val="91000"/>
                      </a:srgbClr>
                    </a:solidFill>
                  </a:tcPr>
                </a:tc>
                <a:tc>
                  <a:txBody>
                    <a:bodyPr/>
                    <a:lstStyle/>
                    <a:p>
                      <a:pPr marL="285750" marR="0" lvl="0" indent="-285750" algn="just" defTabSz="93957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sz="1400" b="1" kern="1200" dirty="0">
                          <a:solidFill>
                            <a:schemeClr val="dk1"/>
                          </a:solidFill>
                          <a:latin typeface="Calibri" panose="020F0502020204030204" pitchFamily="34" charset="0"/>
                          <a:ea typeface="+mn-ea"/>
                          <a:cs typeface="+mn-cs"/>
                        </a:rPr>
                        <a:t>vienreizējs maksājums </a:t>
                      </a:r>
                    </a:p>
                    <a:p>
                      <a:pPr marL="0" marR="0" lvl="0" indent="0" algn="just" defTabSz="939575"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400" b="1" kern="1200" dirty="0">
                          <a:solidFill>
                            <a:schemeClr val="dk1"/>
                          </a:solidFill>
                          <a:latin typeface="Calibri" panose="020F0502020204030204" pitchFamily="34" charset="0"/>
                          <a:ea typeface="+mn-ea"/>
                          <a:cs typeface="+mn-cs"/>
                        </a:rPr>
                        <a:t>       (</a:t>
                      </a:r>
                      <a:r>
                        <a:rPr lang="lv-LV" sz="1400" b="1" i="1" kern="1200" dirty="0" err="1">
                          <a:solidFill>
                            <a:schemeClr val="dk1"/>
                          </a:solidFill>
                          <a:latin typeface="Calibri" panose="020F0502020204030204" pitchFamily="34" charset="0"/>
                          <a:ea typeface="+mn-ea"/>
                          <a:cs typeface="+mn-cs"/>
                        </a:rPr>
                        <a:t>lump</a:t>
                      </a:r>
                      <a:r>
                        <a:rPr lang="lv-LV" sz="1400" b="1" i="1" kern="1200" dirty="0">
                          <a:solidFill>
                            <a:schemeClr val="dk1"/>
                          </a:solidFill>
                          <a:latin typeface="Calibri" panose="020F0502020204030204" pitchFamily="34" charset="0"/>
                          <a:ea typeface="+mn-ea"/>
                          <a:cs typeface="+mn-cs"/>
                        </a:rPr>
                        <a:t> sum</a:t>
                      </a:r>
                      <a:r>
                        <a:rPr lang="lv-LV" sz="1400" b="1" kern="1200" dirty="0">
                          <a:solidFill>
                            <a:schemeClr val="dk1"/>
                          </a:solidFill>
                          <a:latin typeface="Calibri" panose="020F0502020204030204" pitchFamily="34" charset="0"/>
                          <a:ea typeface="+mn-ea"/>
                          <a:cs typeface="+mn-cs"/>
                        </a:rPr>
                        <a:t>)</a:t>
                      </a:r>
                    </a:p>
                  </a:txBody>
                  <a:tcPr marL="91444" marR="91444" marT="45704" marB="45704" anchor="ctr">
                    <a:solidFill>
                      <a:srgbClr val="669900">
                        <a:alpha val="91000"/>
                      </a:srgbClr>
                    </a:solidFill>
                  </a:tcPr>
                </a:tc>
                <a:tc>
                  <a:txBody>
                    <a:bodyPr/>
                    <a:lstStyle/>
                    <a:p>
                      <a:pPr marL="285750" indent="-285750">
                        <a:buFont typeface="Wingdings" panose="05000000000000000000" pitchFamily="2" charset="2"/>
                        <a:buChar char="Ø"/>
                      </a:pPr>
                      <a:r>
                        <a:rPr lang="lv-LV" altLang="lv-LV" sz="1400" b="1" dirty="0">
                          <a:latin typeface="Calibri" panose="020F0502020204030204" pitchFamily="34" charset="0"/>
                        </a:rPr>
                        <a:t>5 000 EUR</a:t>
                      </a:r>
                    </a:p>
                  </a:txBody>
                  <a:tcPr marL="91444" marR="91444" marT="45704" marB="45704" anchor="ctr">
                    <a:solidFill>
                      <a:srgbClr val="669900">
                        <a:alpha val="91000"/>
                      </a:srgbClr>
                    </a:solidFill>
                  </a:tcPr>
                </a:tc>
                <a:extLst>
                  <a:ext uri="{0D108BD9-81ED-4DB2-BD59-A6C34878D82A}">
                    <a16:rowId xmlns:a16="http://schemas.microsoft.com/office/drawing/2014/main" val="2640304133"/>
                  </a:ext>
                </a:extLst>
              </a:tr>
              <a:tr h="813591">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400" kern="1200" dirty="0">
                          <a:solidFill>
                            <a:schemeClr val="dk1"/>
                          </a:solidFill>
                          <a:latin typeface="Calibri" panose="020F0502020204030204" pitchFamily="34" charset="0"/>
                          <a:ea typeface="+mn-ea"/>
                          <a:cs typeface="+mn-cs"/>
                        </a:rPr>
                        <a:t>VRG starpvalstu/ </a:t>
                      </a:r>
                      <a:r>
                        <a:rPr lang="lv-LV" sz="1400" kern="1200" dirty="0" err="1">
                          <a:solidFill>
                            <a:schemeClr val="dk1"/>
                          </a:solidFill>
                          <a:latin typeface="Calibri" panose="020F0502020204030204" pitchFamily="34" charset="0"/>
                          <a:ea typeface="+mn-ea"/>
                          <a:cs typeface="+mn-cs"/>
                        </a:rPr>
                        <a:t>starpteritoriālās</a:t>
                      </a:r>
                      <a:r>
                        <a:rPr lang="lv-LV" sz="1400" kern="1200" dirty="0">
                          <a:solidFill>
                            <a:schemeClr val="dk1"/>
                          </a:solidFill>
                          <a:latin typeface="Calibri" panose="020F0502020204030204" pitchFamily="34" charset="0"/>
                          <a:ea typeface="+mn-ea"/>
                          <a:cs typeface="+mn-cs"/>
                        </a:rPr>
                        <a:t> sadarbības projekti</a:t>
                      </a:r>
                    </a:p>
                  </a:txBody>
                  <a:tcPr marL="91444" marR="91444" marT="45704" marB="45704" anchor="ctr">
                    <a:solidFill>
                      <a:srgbClr val="669900">
                        <a:alpha val="91000"/>
                      </a:srgbClr>
                    </a:solidFill>
                  </a:tcPr>
                </a:tc>
                <a:tc>
                  <a:txBody>
                    <a:bodyPr/>
                    <a:lstStyle/>
                    <a:p>
                      <a:pPr marL="285750" marR="0" lvl="0" indent="-285750" algn="l" defTabSz="93957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altLang="lv-LV" sz="1400" b="1" i="0" kern="1200" dirty="0">
                          <a:solidFill>
                            <a:schemeClr val="dk1"/>
                          </a:solidFill>
                          <a:latin typeface="Calibri" panose="020F0502020204030204" pitchFamily="34" charset="0"/>
                          <a:ea typeface="+mn-ea"/>
                          <a:cs typeface="+mn-cs"/>
                        </a:rPr>
                        <a:t>100%</a:t>
                      </a:r>
                      <a:r>
                        <a:rPr lang="lv-LV" altLang="lv-LV" sz="1400" b="0" i="0" kern="1200" dirty="0">
                          <a:solidFill>
                            <a:schemeClr val="dk1"/>
                          </a:solidFill>
                          <a:latin typeface="Calibri" panose="020F0502020204030204" pitchFamily="34" charset="0"/>
                          <a:ea typeface="+mn-ea"/>
                          <a:cs typeface="+mn-cs"/>
                        </a:rPr>
                        <a:t>, </a:t>
                      </a:r>
                      <a:r>
                        <a:rPr lang="lv-LV" altLang="lv-LV" sz="1400" b="1" i="0" kern="1200" dirty="0">
                          <a:solidFill>
                            <a:schemeClr val="dk1"/>
                          </a:solidFill>
                          <a:latin typeface="Calibri" panose="020F0502020204030204" pitchFamily="34" charset="0"/>
                          <a:ea typeface="+mn-ea"/>
                          <a:cs typeface="+mn-cs"/>
                        </a:rPr>
                        <a:t>budžeta projekts</a:t>
                      </a:r>
                      <a:endParaRPr lang="lv-LV" sz="1400" b="1" kern="1200" dirty="0">
                        <a:solidFill>
                          <a:schemeClr val="dk1"/>
                        </a:solidFill>
                        <a:latin typeface="Calibri" panose="020F0502020204030204" pitchFamily="34" charset="0"/>
                        <a:ea typeface="+mn-ea"/>
                        <a:cs typeface="+mn-cs"/>
                      </a:endParaRPr>
                    </a:p>
                  </a:txBody>
                  <a:tcPr marL="91444" marR="91444" marT="45704" marB="45704" anchor="ctr">
                    <a:solidFill>
                      <a:srgbClr val="669900">
                        <a:alpha val="91000"/>
                      </a:srgbClr>
                    </a:solidFill>
                  </a:tcPr>
                </a:tc>
                <a:tc>
                  <a:txBody>
                    <a:bodyPr/>
                    <a:lstStyle/>
                    <a:p>
                      <a:pPr marL="285750" indent="-285750">
                        <a:buFont typeface="Wingdings" panose="05000000000000000000" pitchFamily="2" charset="2"/>
                        <a:buChar char="Ø"/>
                      </a:pPr>
                      <a:r>
                        <a:rPr lang="lv-LV" altLang="lv-LV" sz="1400" b="1" dirty="0">
                          <a:latin typeface="Calibri" panose="020F0502020204030204" pitchFamily="34" charset="0"/>
                        </a:rPr>
                        <a:t>līdz </a:t>
                      </a:r>
                      <a:r>
                        <a:rPr lang="lv-LV" sz="1400" b="1" kern="1200" dirty="0">
                          <a:solidFill>
                            <a:schemeClr val="dk1"/>
                          </a:solidFill>
                          <a:latin typeface="Calibri" panose="020F0502020204030204" pitchFamily="34" charset="0"/>
                          <a:ea typeface="+mn-ea"/>
                          <a:cs typeface="+mn-cs"/>
                        </a:rPr>
                        <a:t>100 000 EUR</a:t>
                      </a:r>
                    </a:p>
                  </a:txBody>
                  <a:tcPr marL="91444" marR="91444" marT="45704" marB="45704" anchor="ctr">
                    <a:solidFill>
                      <a:srgbClr val="669900">
                        <a:alpha val="91000"/>
                      </a:srgbClr>
                    </a:solidFill>
                  </a:tcPr>
                </a:tc>
                <a:extLst>
                  <a:ext uri="{0D108BD9-81ED-4DB2-BD59-A6C34878D82A}">
                    <a16:rowId xmlns:a16="http://schemas.microsoft.com/office/drawing/2014/main" val="10002"/>
                  </a:ext>
                </a:extLst>
              </a:tr>
            </a:tbl>
          </a:graphicData>
        </a:graphic>
      </p:graphicFrame>
      <p:sp>
        <p:nvSpPr>
          <p:cNvPr id="23" name="Rectangle 22">
            <a:extLst>
              <a:ext uri="{FF2B5EF4-FFF2-40B4-BE49-F238E27FC236}">
                <a16:creationId xmlns:a16="http://schemas.microsoft.com/office/drawing/2014/main" id="{9D77686C-0FC6-4DBE-AEEE-EE67EA0BAB04}"/>
              </a:ext>
            </a:extLst>
          </p:cNvPr>
          <p:cNvSpPr/>
          <p:nvPr/>
        </p:nvSpPr>
        <p:spPr>
          <a:xfrm>
            <a:off x="304799" y="5980837"/>
            <a:ext cx="11582401" cy="646331"/>
          </a:xfrm>
          <a:prstGeom prst="rect">
            <a:avLst/>
          </a:prstGeom>
        </p:spPr>
        <p:txBody>
          <a:bodyPr wrap="square">
            <a:spAutoFit/>
          </a:bodyPr>
          <a:lstStyle/>
          <a:p>
            <a:r>
              <a:rPr lang="lv-LV" altLang="lv-LV" sz="2000" b="1" baseline="30000" dirty="0">
                <a:solidFill>
                  <a:srgbClr val="FF0000"/>
                </a:solidFill>
                <a:latin typeface="Calibri" panose="020F0502020204030204" pitchFamily="34" charset="0"/>
              </a:rPr>
              <a:t>**</a:t>
            </a:r>
            <a:r>
              <a:rPr lang="lv-LV" altLang="lv-LV" b="1" dirty="0">
                <a:latin typeface="Calibri" panose="020F0502020204030204" pitchFamily="34" charset="0"/>
              </a:rPr>
              <a:t> Sabiedriskā labuma projekts </a:t>
            </a:r>
            <a:r>
              <a:rPr lang="lv-LV" altLang="lv-LV" dirty="0">
                <a:latin typeface="Calibri" panose="020F0502020204030204" pitchFamily="34" charset="0"/>
              </a:rPr>
              <a:t>- ir projekts, kurā plānotajam mērķim nav komerciāla rakstura, par projekta rezultātu netiek prasīta samaksa un kurš ir publiski pieejams. Tas nav kvalificējams kā valsts atbalsts.</a:t>
            </a:r>
            <a:r>
              <a:rPr lang="lv-LV" dirty="0">
                <a:solidFill>
                  <a:srgbClr val="FF0000"/>
                </a:solidFill>
              </a:rPr>
              <a:t> </a:t>
            </a:r>
            <a:endParaRPr lang="lv-LV" dirty="0"/>
          </a:p>
        </p:txBody>
      </p:sp>
      <p:sp>
        <p:nvSpPr>
          <p:cNvPr id="24" name="Rectangle 23">
            <a:extLst>
              <a:ext uri="{FF2B5EF4-FFF2-40B4-BE49-F238E27FC236}">
                <a16:creationId xmlns:a16="http://schemas.microsoft.com/office/drawing/2014/main" id="{4FC3464A-929E-4278-985D-4C8E55F4AA85}"/>
              </a:ext>
            </a:extLst>
          </p:cNvPr>
          <p:cNvSpPr/>
          <p:nvPr/>
        </p:nvSpPr>
        <p:spPr>
          <a:xfrm>
            <a:off x="2646773" y="189364"/>
            <a:ext cx="6367512" cy="480131"/>
          </a:xfrm>
          <a:prstGeom prst="rect">
            <a:avLst/>
          </a:prstGeom>
        </p:spPr>
        <p:txBody>
          <a:bodyPr wrap="none">
            <a:spAutoFit/>
          </a:bodyPr>
          <a:lstStyle/>
          <a:p>
            <a:pPr algn="ctr">
              <a:lnSpc>
                <a:spcPct val="90000"/>
              </a:lnSpc>
              <a:spcBef>
                <a:spcPct val="0"/>
              </a:spcBef>
              <a:defRPr/>
            </a:pPr>
            <a:r>
              <a:rPr lang="lv-LV" altLang="lv-LV" sz="2800" b="1" dirty="0">
                <a:solidFill>
                  <a:srgbClr val="CC0000"/>
                </a:solidFill>
                <a:latin typeface="+mj-lt"/>
                <a:ea typeface="+mj-ea"/>
                <a:cs typeface="Times New Roman" pitchFamily="18" charset="0"/>
              </a:rPr>
              <a:t>VIETAS POTENCIĀLA ATTĪSTĪBAS INICIATĪVAS</a:t>
            </a:r>
          </a:p>
        </p:txBody>
      </p:sp>
      <p:sp>
        <p:nvSpPr>
          <p:cNvPr id="25" name="Rectangle 24">
            <a:extLst>
              <a:ext uri="{FF2B5EF4-FFF2-40B4-BE49-F238E27FC236}">
                <a16:creationId xmlns:a16="http://schemas.microsoft.com/office/drawing/2014/main" id="{7C8416C5-7705-43DE-B941-37447D3ABC81}"/>
              </a:ext>
            </a:extLst>
          </p:cNvPr>
          <p:cNvSpPr/>
          <p:nvPr/>
        </p:nvSpPr>
        <p:spPr>
          <a:xfrm>
            <a:off x="359946" y="5307294"/>
            <a:ext cx="11292055" cy="646331"/>
          </a:xfrm>
          <a:prstGeom prst="rect">
            <a:avLst/>
          </a:prstGeom>
        </p:spPr>
        <p:txBody>
          <a:bodyPr wrap="square">
            <a:spAutoFit/>
          </a:bodyPr>
          <a:lstStyle/>
          <a:p>
            <a:pPr algn="just"/>
            <a:r>
              <a:rPr lang="lv-LV" altLang="lv-LV" sz="2000" b="1" baseline="30000" dirty="0">
                <a:solidFill>
                  <a:srgbClr val="FF0000"/>
                </a:solidFill>
                <a:latin typeface="Calibri" panose="020F0502020204030204" pitchFamily="34" charset="0"/>
              </a:rPr>
              <a:t>*</a:t>
            </a:r>
            <a:r>
              <a:rPr lang="lv-LV" altLang="lv-LV" baseline="30000" dirty="0">
                <a:solidFill>
                  <a:srgbClr val="FF0000"/>
                </a:solidFill>
                <a:latin typeface="Calibri" panose="020F0502020204030204" pitchFamily="34" charset="0"/>
              </a:rPr>
              <a:t> </a:t>
            </a:r>
            <a:r>
              <a:rPr lang="lv-LV" altLang="lv-LV" dirty="0">
                <a:latin typeface="Calibri" panose="020F0502020204030204" pitchFamily="34" charset="0"/>
              </a:rPr>
              <a:t>VRG SVVA stratēģijā </a:t>
            </a:r>
            <a:r>
              <a:rPr lang="lv-LV" altLang="lv-LV" b="1" u="sng" dirty="0">
                <a:latin typeface="Calibri" panose="020F0502020204030204" pitchFamily="34" charset="0"/>
              </a:rPr>
              <a:t>var palielināt</a:t>
            </a:r>
            <a:r>
              <a:rPr lang="lv-LV" altLang="lv-LV" dirty="0">
                <a:latin typeface="Calibri" panose="020F0502020204030204" pitchFamily="34" charset="0"/>
              </a:rPr>
              <a:t> atbalsta intensitāti (nosakot kritērijus) un </a:t>
            </a:r>
            <a:r>
              <a:rPr lang="lv-LV" altLang="lv-LV" b="1" u="sng" dirty="0">
                <a:latin typeface="Calibri" panose="020F0502020204030204" pitchFamily="34" charset="0"/>
              </a:rPr>
              <a:t>samazināt</a:t>
            </a:r>
            <a:r>
              <a:rPr lang="lv-LV" altLang="lv-LV" dirty="0">
                <a:latin typeface="Calibri" panose="020F0502020204030204" pitchFamily="34" charset="0"/>
              </a:rPr>
              <a:t> maksimālo attiecināmo </a:t>
            </a:r>
          </a:p>
          <a:p>
            <a:pPr algn="just"/>
            <a:r>
              <a:rPr lang="lv-LV" altLang="lv-LV" dirty="0">
                <a:latin typeface="Calibri" panose="020F0502020204030204" pitchFamily="34" charset="0"/>
              </a:rPr>
              <a:t>izmaksu summu </a:t>
            </a:r>
            <a:endParaRPr lang="lv-LV" dirty="0">
              <a:latin typeface="Calibri" panose="020F0502020204030204" pitchFamily="34" charset="0"/>
            </a:endParaRPr>
          </a:p>
        </p:txBody>
      </p:sp>
    </p:spTree>
    <p:extLst>
      <p:ext uri="{BB962C8B-B14F-4D97-AF65-F5344CB8AC3E}">
        <p14:creationId xmlns:p14="http://schemas.microsoft.com/office/powerpoint/2010/main" val="250110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379453-47D0-446E-9B42-F34C3501737C}"/>
              </a:ext>
            </a:extLst>
          </p:cNvPr>
          <p:cNvSpPr/>
          <p:nvPr/>
        </p:nvSpPr>
        <p:spPr>
          <a:xfrm>
            <a:off x="288228" y="1565738"/>
            <a:ext cx="3223068" cy="802557"/>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a:solidFill>
                  <a:schemeClr val="tx1"/>
                </a:solidFill>
                <a:cs typeface="Arial" panose="020B0604020202020204" pitchFamily="34" charset="0"/>
              </a:rPr>
              <a:t>Atbalsts zaļā iepirkuma nodrošināšanai un veicināšanai</a:t>
            </a:r>
          </a:p>
        </p:txBody>
      </p:sp>
      <p:sp>
        <p:nvSpPr>
          <p:cNvPr id="4" name="Taisnstūris ar noapaļotiem stūriem 9">
            <a:extLst>
              <a:ext uri="{FF2B5EF4-FFF2-40B4-BE49-F238E27FC236}">
                <a16:creationId xmlns:a16="http://schemas.microsoft.com/office/drawing/2014/main" id="{6C58C59B-078D-4288-907F-7A9067573103}"/>
              </a:ext>
            </a:extLst>
          </p:cNvPr>
          <p:cNvSpPr/>
          <p:nvPr/>
        </p:nvSpPr>
        <p:spPr>
          <a:xfrm>
            <a:off x="272553" y="2368294"/>
            <a:ext cx="3138862" cy="4337305"/>
          </a:xfrm>
          <a:prstGeom prst="roundRect">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just"/>
            <a:r>
              <a:rPr lang="lv-LV" sz="1600" b="1" dirty="0">
                <a:solidFill>
                  <a:schemeClr val="tx1"/>
                </a:solidFill>
              </a:rPr>
              <a:t>Ražošanas, uzglabāšanas vietas izveide </a:t>
            </a:r>
            <a:r>
              <a:rPr lang="lv-LV" sz="1600" dirty="0">
                <a:solidFill>
                  <a:schemeClr val="tx1"/>
                </a:solidFill>
              </a:rPr>
              <a:t> (infrastruktūra, pamatlīdzekļi, programmnodrošinājums, darbības izmaksas (alga) 2 gadus pēc projekta īstenošanas). Var ietvert telpas mājražotājiem pārstrādes veikšanai. </a:t>
            </a:r>
          </a:p>
          <a:p>
            <a:pPr algn="just"/>
            <a:endParaRPr lang="lv-LV" sz="1600" dirty="0">
              <a:solidFill>
                <a:schemeClr val="tx1"/>
              </a:solidFill>
            </a:endParaRPr>
          </a:p>
          <a:p>
            <a:pPr algn="just"/>
            <a:r>
              <a:rPr lang="lv-LV" sz="1600" b="1" dirty="0">
                <a:solidFill>
                  <a:schemeClr val="tx1"/>
                </a:solidFill>
              </a:rPr>
              <a:t>Loģistikas nodrošināšana </a:t>
            </a:r>
            <a:r>
              <a:rPr lang="lv-LV" sz="1600" dirty="0">
                <a:solidFill>
                  <a:schemeClr val="tx1"/>
                </a:solidFill>
              </a:rPr>
              <a:t>(transportlīdzekļu  iegāde).</a:t>
            </a:r>
          </a:p>
          <a:p>
            <a:pPr algn="just"/>
            <a:endParaRPr lang="lv-LV" sz="1600" dirty="0">
              <a:solidFill>
                <a:schemeClr val="tx1"/>
              </a:solidFill>
            </a:endParaRPr>
          </a:p>
          <a:p>
            <a:pPr algn="just"/>
            <a:r>
              <a:rPr lang="lv-LV" sz="1600" dirty="0">
                <a:solidFill>
                  <a:schemeClr val="tx1"/>
                </a:solidFill>
              </a:rPr>
              <a:t>Atbalsts pieejams, ja tas ir apstiprināts kā </a:t>
            </a:r>
            <a:r>
              <a:rPr lang="lv-LV" sz="1600" b="1" dirty="0">
                <a:solidFill>
                  <a:schemeClr val="tx1"/>
                </a:solidFill>
              </a:rPr>
              <a:t>VRG stratēģijas stratēģiskais projekts.</a:t>
            </a:r>
          </a:p>
          <a:p>
            <a:pPr algn="ctr"/>
            <a:endParaRPr lang="lv-LV" sz="1600" b="1" dirty="0">
              <a:solidFill>
                <a:schemeClr val="tx1"/>
              </a:solidFill>
            </a:endParaRPr>
          </a:p>
        </p:txBody>
      </p:sp>
      <p:graphicFrame>
        <p:nvGraphicFramePr>
          <p:cNvPr id="5" name="Table 4">
            <a:extLst>
              <a:ext uri="{FF2B5EF4-FFF2-40B4-BE49-F238E27FC236}">
                <a16:creationId xmlns:a16="http://schemas.microsoft.com/office/drawing/2014/main" id="{768E4FB0-F0B9-4114-A65B-E00F04D41326}"/>
              </a:ext>
            </a:extLst>
          </p:cNvPr>
          <p:cNvGraphicFramePr>
            <a:graphicFrameLocks noGrp="1"/>
          </p:cNvGraphicFramePr>
          <p:nvPr>
            <p:extLst>
              <p:ext uri="{D42A27DB-BD31-4B8C-83A1-F6EECF244321}">
                <p14:modId xmlns:p14="http://schemas.microsoft.com/office/powerpoint/2010/main" val="1048731068"/>
              </p:ext>
            </p:extLst>
          </p:nvPr>
        </p:nvGraphicFramePr>
        <p:xfrm>
          <a:off x="3511296" y="1565738"/>
          <a:ext cx="8408151" cy="4769803"/>
        </p:xfrm>
        <a:graphic>
          <a:graphicData uri="http://schemas.openxmlformats.org/drawingml/2006/table">
            <a:tbl>
              <a:tblPr firstRow="1" bandRow="1">
                <a:tableStyleId>{5C22544A-7EE6-4342-B048-85BDC9FD1C3A}</a:tableStyleId>
              </a:tblPr>
              <a:tblGrid>
                <a:gridCol w="3285899">
                  <a:extLst>
                    <a:ext uri="{9D8B030D-6E8A-4147-A177-3AD203B41FA5}">
                      <a16:colId xmlns:a16="http://schemas.microsoft.com/office/drawing/2014/main" val="3721316298"/>
                    </a:ext>
                  </a:extLst>
                </a:gridCol>
                <a:gridCol w="2038345">
                  <a:extLst>
                    <a:ext uri="{9D8B030D-6E8A-4147-A177-3AD203B41FA5}">
                      <a16:colId xmlns:a16="http://schemas.microsoft.com/office/drawing/2014/main" val="2877745845"/>
                    </a:ext>
                  </a:extLst>
                </a:gridCol>
                <a:gridCol w="3083907">
                  <a:extLst>
                    <a:ext uri="{9D8B030D-6E8A-4147-A177-3AD203B41FA5}">
                      <a16:colId xmlns:a16="http://schemas.microsoft.com/office/drawing/2014/main" val="283099650"/>
                    </a:ext>
                  </a:extLst>
                </a:gridCol>
              </a:tblGrid>
              <a:tr h="7332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latin typeface="Calibri" panose="020F0502020204030204" pitchFamily="34" charset="0"/>
                        </a:rPr>
                        <a:t>Kopprojekta atbalsta pretendenti</a:t>
                      </a:r>
                    </a:p>
                    <a:p>
                      <a:pPr algn="ctr"/>
                      <a:endParaRPr lang="lv-LV" sz="1400" dirty="0">
                        <a:latin typeface="Calibri" panose="020F0502020204030204" pitchFamily="34" charset="0"/>
                      </a:endParaRPr>
                    </a:p>
                  </a:txBody>
                  <a:tcPr marL="91444" marR="91444" marT="45704" marB="45704" anchor="ctr">
                    <a:solidFill>
                      <a:srgbClr val="669900">
                        <a:alpha val="91000"/>
                      </a:srgbClr>
                    </a:solidFill>
                  </a:tcPr>
                </a:tc>
                <a:tc>
                  <a:txBody>
                    <a:bodyPr/>
                    <a:lstStyle/>
                    <a:p>
                      <a:pPr algn="ctr"/>
                      <a:r>
                        <a:rPr lang="lv-LV" sz="1400" dirty="0">
                          <a:latin typeface="Calibri" panose="020F0502020204030204" pitchFamily="34" charset="0"/>
                        </a:rPr>
                        <a:t>Atbalsta intensitāte</a:t>
                      </a:r>
                      <a:endParaRPr lang="lv-LV" sz="2000" baseline="30000" dirty="0">
                        <a:latin typeface="Calibri" panose="020F0502020204030204" pitchFamily="34" charset="0"/>
                      </a:endParaRPr>
                    </a:p>
                  </a:txBody>
                  <a:tcPr marL="91444" marR="91444" marT="45704" marB="45704" anchor="ctr">
                    <a:solidFill>
                      <a:srgbClr val="669900">
                        <a:alpha val="91000"/>
                      </a:srgbClr>
                    </a:solidFill>
                  </a:tcPr>
                </a:tc>
                <a:tc>
                  <a:txBody>
                    <a:bodyPr/>
                    <a:lstStyle/>
                    <a:p>
                      <a:pPr algn="ctr"/>
                      <a:r>
                        <a:rPr lang="lv-LV" altLang="lv-LV" sz="1400" b="1" u="none" dirty="0"/>
                        <a:t>Viena projekta maksimālā attiecināmo </a:t>
                      </a:r>
                    </a:p>
                    <a:p>
                      <a:pPr algn="ctr"/>
                      <a:r>
                        <a:rPr lang="lv-LV" altLang="lv-LV" sz="1400" b="1" u="none" dirty="0"/>
                        <a:t>izmaksu summa </a:t>
                      </a:r>
                      <a:endParaRPr lang="lv-LV" sz="1400" u="none" baseline="30000" dirty="0">
                        <a:solidFill>
                          <a:srgbClr val="C00000"/>
                        </a:solidFill>
                        <a:latin typeface="Calibri" panose="020F0502020204030204" pitchFamily="34" charset="0"/>
                      </a:endParaRPr>
                    </a:p>
                  </a:txBody>
                  <a:tcPr marL="91444" marR="91444" marT="45704" marB="45704" anchor="ctr">
                    <a:solidFill>
                      <a:srgbClr val="669900">
                        <a:alpha val="91000"/>
                      </a:srgbClr>
                    </a:solidFill>
                  </a:tcPr>
                </a:tc>
                <a:extLst>
                  <a:ext uri="{0D108BD9-81ED-4DB2-BD59-A6C34878D82A}">
                    <a16:rowId xmlns:a16="http://schemas.microsoft.com/office/drawing/2014/main" val="894368331"/>
                  </a:ext>
                </a:extLst>
              </a:tr>
              <a:tr h="1511044">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600" kern="1200" dirty="0">
                          <a:solidFill>
                            <a:schemeClr val="dk1"/>
                          </a:solidFill>
                          <a:effectLst/>
                          <a:latin typeface="+mn-lt"/>
                          <a:ea typeface="+mn-ea"/>
                          <a:cs typeface="+mn-cs"/>
                        </a:rPr>
                        <a:t>Pašvaldība vai vairāku pašvaldību kopdarbība vienas vai vairāku vietējo rīcības grupu SVVA stratēģijas īstenošanas teritorijā</a:t>
                      </a:r>
                      <a:endParaRPr lang="lv-LV" sz="2000" b="1" kern="1200" baseline="30000" dirty="0">
                        <a:solidFill>
                          <a:srgbClr val="FF0000"/>
                        </a:solidFill>
                        <a:latin typeface="Calibri" panose="020F0502020204030204" pitchFamily="34" charset="0"/>
                        <a:ea typeface="+mn-ea"/>
                        <a:cs typeface="+mn-cs"/>
                      </a:endParaRPr>
                    </a:p>
                  </a:txBody>
                  <a:tcPr marL="91444" marR="91444" marT="45704" marB="45704" anchor="ctr">
                    <a:solidFill>
                      <a:srgbClr val="669900">
                        <a:alpha val="91000"/>
                      </a:srgbClr>
                    </a:solidFill>
                  </a:tcPr>
                </a:tc>
                <a:tc>
                  <a:txBody>
                    <a:bodyPr/>
                    <a:lstStyle/>
                    <a:p>
                      <a:pPr marL="285750" marR="0" lvl="0" indent="-285750" algn="l" defTabSz="93957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altLang="lv-LV" sz="1400" b="1" kern="1200" dirty="0">
                          <a:solidFill>
                            <a:schemeClr val="dk1"/>
                          </a:solidFill>
                          <a:latin typeface="Calibri" panose="020F0502020204030204" pitchFamily="34" charset="0"/>
                          <a:ea typeface="+mn-ea"/>
                          <a:cs typeface="+mn-cs"/>
                        </a:rPr>
                        <a:t>90%;</a:t>
                      </a:r>
                    </a:p>
                  </a:txBody>
                  <a:tcPr marL="91444" marR="91444" marT="45704" marB="45704" anchor="ctr">
                    <a:solidFill>
                      <a:srgbClr val="669900">
                        <a:alpha val="91000"/>
                      </a:srgbClr>
                    </a:solidFill>
                  </a:tcPr>
                </a:tc>
                <a:tc>
                  <a:txBody>
                    <a:bodyPr/>
                    <a:lstStyle/>
                    <a:p>
                      <a:pPr marL="285750" indent="-285750">
                        <a:buFont typeface="Wingdings" panose="05000000000000000000" pitchFamily="2" charset="2"/>
                        <a:buChar char="Ø"/>
                      </a:pPr>
                      <a:r>
                        <a:rPr lang="lv-LV" altLang="lv-LV" sz="1400" b="1" dirty="0">
                          <a:solidFill>
                            <a:schemeClr val="tx1"/>
                          </a:solidFill>
                          <a:latin typeface="Calibri" panose="020F0502020204030204" pitchFamily="34" charset="0"/>
                        </a:rPr>
                        <a:t>līdz 1 000 000 EUR</a:t>
                      </a:r>
                    </a:p>
                  </a:txBody>
                  <a:tcPr marL="91444" marR="91444" marT="45704" marB="45704" anchor="ctr">
                    <a:solidFill>
                      <a:srgbClr val="669900">
                        <a:alpha val="91000"/>
                      </a:srgbClr>
                    </a:solidFill>
                  </a:tcPr>
                </a:tc>
                <a:extLst>
                  <a:ext uri="{0D108BD9-81ED-4DB2-BD59-A6C34878D82A}">
                    <a16:rowId xmlns:a16="http://schemas.microsoft.com/office/drawing/2014/main" val="4047087749"/>
                  </a:ext>
                </a:extLst>
              </a:tr>
              <a:tr h="2525541">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600" kern="1200" dirty="0">
                          <a:solidFill>
                            <a:schemeClr val="dk1"/>
                          </a:solidFill>
                          <a:effectLst/>
                          <a:latin typeface="+mn-lt"/>
                          <a:ea typeface="+mn-ea"/>
                          <a:cs typeface="+mn-cs"/>
                        </a:rPr>
                        <a:t>Vietējā rīcības grupa, ja stratēģijā ir apstiprināts stratēģiskais projekts un tā nodrošinās koordinēšana aktivitātes (apzināšanu, aktivizēšanu, sadarbības tīkla izveidi, uzraudzību) starp pašvaldību un vietējiem lauksaimniecības produkcijas ražotājiem, ēdināšanas pakalpojuma sniedzējiem</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lv-LV" sz="2000" b="1" kern="1200" baseline="30000" dirty="0">
                        <a:solidFill>
                          <a:srgbClr val="FF0000"/>
                        </a:solidFill>
                        <a:latin typeface="Calibri" panose="020F0502020204030204" pitchFamily="34" charset="0"/>
                        <a:ea typeface="+mn-ea"/>
                        <a:cs typeface="+mn-cs"/>
                      </a:endParaRPr>
                    </a:p>
                  </a:txBody>
                  <a:tcPr marL="91444" marR="91444" marT="45704" marB="45704" anchor="ctr">
                    <a:solidFill>
                      <a:srgbClr val="669900">
                        <a:alpha val="91000"/>
                      </a:srgbClr>
                    </a:solidFill>
                  </a:tcPr>
                </a:tc>
                <a:tc>
                  <a:txBody>
                    <a:bodyPr/>
                    <a:lstStyle/>
                    <a:p>
                      <a:pPr marL="285750" marR="0" lvl="0" indent="-285750" algn="l" defTabSz="93957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altLang="lv-LV" sz="1400" b="1" kern="1200" dirty="0">
                          <a:solidFill>
                            <a:schemeClr val="dk1"/>
                          </a:solidFill>
                          <a:latin typeface="Calibri" panose="020F0502020204030204" pitchFamily="34" charset="0"/>
                          <a:ea typeface="+mn-ea"/>
                          <a:cs typeface="+mn-cs"/>
                        </a:rPr>
                        <a:t>100%</a:t>
                      </a:r>
                    </a:p>
                  </a:txBody>
                  <a:tcPr marL="91444" marR="91444" marT="45704" marB="45704" anchor="ctr">
                    <a:solidFill>
                      <a:srgbClr val="669900">
                        <a:alpha val="91000"/>
                      </a:srgbClr>
                    </a:solidFill>
                  </a:tcPr>
                </a:tc>
                <a:tc>
                  <a:txBody>
                    <a:bodyPr/>
                    <a:lstStyle/>
                    <a:p>
                      <a:pPr marL="285750" indent="-285750">
                        <a:buFont typeface="Wingdings" panose="05000000000000000000" pitchFamily="2" charset="2"/>
                        <a:buChar char="Ø"/>
                      </a:pPr>
                      <a:r>
                        <a:rPr lang="lv-LV" sz="1400" kern="1200" dirty="0">
                          <a:solidFill>
                            <a:schemeClr val="dk1"/>
                          </a:solidFill>
                          <a:effectLst/>
                          <a:latin typeface="+mn-lt"/>
                          <a:ea typeface="+mn-ea"/>
                          <a:cs typeface="+mn-cs"/>
                        </a:rPr>
                        <a:t>atbalsts tiek sniegts saskaņā ar atbalstu VRG darbības nodrošināšanai, aktivizēšanai</a:t>
                      </a:r>
                      <a:endParaRPr lang="lv-LV" altLang="lv-LV" sz="1400" b="1" dirty="0">
                        <a:solidFill>
                          <a:schemeClr val="tx1"/>
                        </a:solidFill>
                        <a:latin typeface="Calibri" panose="020F0502020204030204" pitchFamily="34" charset="0"/>
                      </a:endParaRPr>
                    </a:p>
                  </a:txBody>
                  <a:tcPr marL="91444" marR="91444" marT="45704" marB="45704" anchor="ctr">
                    <a:solidFill>
                      <a:srgbClr val="669900">
                        <a:alpha val="91000"/>
                      </a:srgbClr>
                    </a:solidFill>
                  </a:tcPr>
                </a:tc>
                <a:extLst>
                  <a:ext uri="{0D108BD9-81ED-4DB2-BD59-A6C34878D82A}">
                    <a16:rowId xmlns:a16="http://schemas.microsoft.com/office/drawing/2014/main" val="2395378509"/>
                  </a:ext>
                </a:extLst>
              </a:tr>
            </a:tbl>
          </a:graphicData>
        </a:graphic>
      </p:graphicFrame>
      <p:sp>
        <p:nvSpPr>
          <p:cNvPr id="6" name="Rectangle 5">
            <a:extLst>
              <a:ext uri="{FF2B5EF4-FFF2-40B4-BE49-F238E27FC236}">
                <a16:creationId xmlns:a16="http://schemas.microsoft.com/office/drawing/2014/main" id="{540AE97B-8EA6-4C08-859F-7C3AD2DD68DF}"/>
              </a:ext>
            </a:extLst>
          </p:cNvPr>
          <p:cNvSpPr/>
          <p:nvPr/>
        </p:nvSpPr>
        <p:spPr>
          <a:xfrm>
            <a:off x="1521324" y="363100"/>
            <a:ext cx="9349931" cy="523220"/>
          </a:xfrm>
          <a:prstGeom prst="rect">
            <a:avLst/>
          </a:prstGeom>
        </p:spPr>
        <p:txBody>
          <a:bodyPr wrap="none">
            <a:spAutoFit/>
          </a:bodyPr>
          <a:lstStyle/>
          <a:p>
            <a:pPr algn="ctr"/>
            <a:r>
              <a:rPr lang="lv-LV" sz="2800" b="1" dirty="0">
                <a:solidFill>
                  <a:srgbClr val="C00000"/>
                </a:solidFill>
                <a:latin typeface="+mj-lt"/>
                <a:cs typeface="Arial" panose="020B0604020202020204" pitchFamily="34" charset="0"/>
              </a:rPr>
              <a:t>ATBALSTS ZAĻĀ IEPIRKUMA NODROŠINĀŠANAI UN VEICINĀŠANAI</a:t>
            </a:r>
          </a:p>
        </p:txBody>
      </p:sp>
    </p:spTree>
    <p:extLst>
      <p:ext uri="{BB962C8B-B14F-4D97-AF65-F5344CB8AC3E}">
        <p14:creationId xmlns:p14="http://schemas.microsoft.com/office/powerpoint/2010/main" val="3579893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E54A73-6BF7-4A11-96AD-F0F6B04D8A57}"/>
              </a:ext>
            </a:extLst>
          </p:cNvPr>
          <p:cNvSpPr txBox="1"/>
          <p:nvPr/>
        </p:nvSpPr>
        <p:spPr>
          <a:xfrm>
            <a:off x="1031639" y="338203"/>
            <a:ext cx="10128735" cy="523220"/>
          </a:xfrm>
          <a:prstGeom prst="rect">
            <a:avLst/>
          </a:prstGeom>
          <a:noFill/>
        </p:spPr>
        <p:txBody>
          <a:bodyPr wrap="none" rtlCol="0">
            <a:spAutoFit/>
          </a:bodyPr>
          <a:lstStyle/>
          <a:p>
            <a:pPr algn="ctr"/>
            <a:r>
              <a:rPr lang="lv-LV" sz="2800" b="1" dirty="0">
                <a:solidFill>
                  <a:srgbClr val="C00000"/>
                </a:solidFill>
                <a:latin typeface="+mj-lt"/>
              </a:rPr>
              <a:t>LEADER ATBALSTĀMĀS DARBĪBAS PIERĪGAS VIETĒJĀS RĪCĪBAS GRUPĀS </a:t>
            </a:r>
          </a:p>
        </p:txBody>
      </p:sp>
      <p:sp>
        <p:nvSpPr>
          <p:cNvPr id="3" name="Rectangle 2">
            <a:extLst>
              <a:ext uri="{FF2B5EF4-FFF2-40B4-BE49-F238E27FC236}">
                <a16:creationId xmlns:a16="http://schemas.microsoft.com/office/drawing/2014/main" id="{BE409974-E8A6-46D0-896F-D69D6F5FDC62}"/>
              </a:ext>
            </a:extLst>
          </p:cNvPr>
          <p:cNvSpPr/>
          <p:nvPr/>
        </p:nvSpPr>
        <p:spPr>
          <a:xfrm>
            <a:off x="764084" y="1200872"/>
            <a:ext cx="4954787" cy="1266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Tirdzniecības vietas </a:t>
            </a:r>
          </a:p>
          <a:p>
            <a:pPr algn="ctr"/>
            <a:r>
              <a:rPr lang="lv-LV" dirty="0"/>
              <a:t>(veido lauks. </a:t>
            </a:r>
            <a:r>
              <a:rPr lang="lv-LV" dirty="0" err="1"/>
              <a:t>prod</a:t>
            </a:r>
            <a:r>
              <a:rPr lang="lv-LV" dirty="0"/>
              <a:t>. ražotāji, pārstrādātāji, kooperatīvi)</a:t>
            </a:r>
          </a:p>
        </p:txBody>
      </p:sp>
      <p:sp>
        <p:nvSpPr>
          <p:cNvPr id="4" name="Rectangle 3">
            <a:extLst>
              <a:ext uri="{FF2B5EF4-FFF2-40B4-BE49-F238E27FC236}">
                <a16:creationId xmlns:a16="http://schemas.microsoft.com/office/drawing/2014/main" id="{197F57A1-22BE-40E1-BEF9-45166501D6DE}"/>
              </a:ext>
            </a:extLst>
          </p:cNvPr>
          <p:cNvSpPr/>
          <p:nvPr/>
        </p:nvSpPr>
        <p:spPr>
          <a:xfrm>
            <a:off x="764085" y="2726166"/>
            <a:ext cx="4954788" cy="6628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lv-LV" dirty="0"/>
              <a:t>Sociālā uzņēmējdarbība</a:t>
            </a:r>
          </a:p>
        </p:txBody>
      </p:sp>
      <p:sp>
        <p:nvSpPr>
          <p:cNvPr id="5" name="Rectangle 4">
            <a:extLst>
              <a:ext uri="{FF2B5EF4-FFF2-40B4-BE49-F238E27FC236}">
                <a16:creationId xmlns:a16="http://schemas.microsoft.com/office/drawing/2014/main" id="{2B0C7D40-9D22-452E-8C8D-839F33CB3772}"/>
              </a:ext>
            </a:extLst>
          </p:cNvPr>
          <p:cNvSpPr/>
          <p:nvPr/>
        </p:nvSpPr>
        <p:spPr>
          <a:xfrm>
            <a:off x="764084" y="3647768"/>
            <a:ext cx="4954789" cy="13065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lv-LV" dirty="0"/>
              <a:t>Sadarbība (nacionālā un starpvalstu līmenī) ar mērķi dot ieguldījumu:</a:t>
            </a:r>
          </a:p>
          <a:p>
            <a:pPr>
              <a:buFontTx/>
              <a:buChar char="-"/>
            </a:pPr>
            <a:r>
              <a:rPr lang="lv-LV" dirty="0"/>
              <a:t>resursu efektīvā izmantošanā (</a:t>
            </a:r>
            <a:r>
              <a:rPr lang="lv-LV" dirty="0" err="1"/>
              <a:t>bioekonomika</a:t>
            </a:r>
            <a:r>
              <a:rPr lang="lv-LV" dirty="0"/>
              <a:t>);</a:t>
            </a:r>
          </a:p>
          <a:p>
            <a:pPr>
              <a:buFontTx/>
              <a:buChar char="-"/>
            </a:pPr>
            <a:r>
              <a:rPr lang="lv-LV" dirty="0"/>
              <a:t>inovācijās un precīzās tehnoloģijās</a:t>
            </a:r>
          </a:p>
        </p:txBody>
      </p:sp>
      <p:sp>
        <p:nvSpPr>
          <p:cNvPr id="6" name="Rectangle 5">
            <a:extLst>
              <a:ext uri="{FF2B5EF4-FFF2-40B4-BE49-F238E27FC236}">
                <a16:creationId xmlns:a16="http://schemas.microsoft.com/office/drawing/2014/main" id="{BECC6F24-F104-48C3-A072-394A411E220D}"/>
              </a:ext>
            </a:extLst>
          </p:cNvPr>
          <p:cNvSpPr/>
          <p:nvPr/>
        </p:nvSpPr>
        <p:spPr>
          <a:xfrm>
            <a:off x="6392142" y="1200872"/>
            <a:ext cx="4709788" cy="13065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lv-LV" dirty="0"/>
              <a:t>Atbalsts zaļā publiskā iepirkuma nodrošināšanai un veicināšanai</a:t>
            </a:r>
          </a:p>
        </p:txBody>
      </p:sp>
      <p:sp>
        <p:nvSpPr>
          <p:cNvPr id="8" name="Rectangle 7">
            <a:extLst>
              <a:ext uri="{FF2B5EF4-FFF2-40B4-BE49-F238E27FC236}">
                <a16:creationId xmlns:a16="http://schemas.microsoft.com/office/drawing/2014/main" id="{90AA0E05-CCA1-477E-B48F-9E446916F300}"/>
              </a:ext>
            </a:extLst>
          </p:cNvPr>
          <p:cNvSpPr/>
          <p:nvPr/>
        </p:nvSpPr>
        <p:spPr>
          <a:xfrm>
            <a:off x="6096000" y="3429000"/>
            <a:ext cx="5064374" cy="3170099"/>
          </a:xfrm>
          <a:prstGeom prst="rect">
            <a:avLst/>
          </a:prstGeom>
        </p:spPr>
        <p:txBody>
          <a:bodyPr wrap="square">
            <a:spAutoFit/>
          </a:bodyPr>
          <a:lstStyle/>
          <a:p>
            <a:r>
              <a:rPr lang="lv-LV" sz="2000" b="1" dirty="0">
                <a:latin typeface="Calibri" panose="020F0502020204030204" pitchFamily="34" charset="0"/>
                <a:ea typeface="Times New Roman" panose="02020603050405020304" pitchFamily="18" charset="0"/>
                <a:cs typeface="Times New Roman" panose="02020603050405020304" pitchFamily="18" charset="0"/>
              </a:rPr>
              <a:t>DG «Lauku telpa» kopsavilkums:</a:t>
            </a:r>
            <a:br>
              <a:rPr lang="lv-LV" sz="2000" dirty="0">
                <a:latin typeface="Calibri" panose="020F0502020204030204" pitchFamily="34" charset="0"/>
                <a:ea typeface="Times New Roman" panose="02020603050405020304" pitchFamily="18" charset="0"/>
                <a:cs typeface="Times New Roman" panose="02020603050405020304" pitchFamily="18" charset="0"/>
              </a:rPr>
            </a:br>
            <a:r>
              <a:rPr lang="lv-LV" sz="2000" dirty="0">
                <a:latin typeface="Calibri" panose="020F0502020204030204" pitchFamily="34" charset="0"/>
                <a:ea typeface="Times New Roman" panose="02020603050405020304" pitchFamily="18" charset="0"/>
                <a:cs typeface="Times New Roman" panose="02020603050405020304" pitchFamily="18" charset="0"/>
              </a:rPr>
              <a:t>paredzot atbalsta iespējas tirdzniecības vietu izveidei, zaļā publiskā iepirkuma veicināšanai, </a:t>
            </a:r>
            <a:r>
              <a:rPr lang="lv-LV"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ar </a:t>
            </a:r>
            <a:r>
              <a:rPr lang="lv-LV" sz="20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bioekonomiku</a:t>
            </a:r>
            <a:r>
              <a:rPr lang="lv-LV"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saistītām aktivitātēm, «viedo ciemu» veicināšanas aktivitātēm, mārketinga </a:t>
            </a:r>
            <a:r>
              <a:rPr lang="lv-LV" sz="2000" dirty="0">
                <a:latin typeface="Calibri" panose="020F0502020204030204" pitchFamily="34" charset="0"/>
                <a:ea typeface="Times New Roman" panose="02020603050405020304" pitchFamily="18" charset="0"/>
                <a:cs typeface="Times New Roman" panose="02020603050405020304" pitchFamily="18" charset="0"/>
              </a:rPr>
              <a:t>un sadarbības aktivitātēm un </a:t>
            </a:r>
            <a:r>
              <a:rPr lang="lv-LV" sz="20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kopstrādes</a:t>
            </a:r>
            <a:r>
              <a:rPr lang="lv-LV"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telpu veidošanai.</a:t>
            </a:r>
          </a:p>
          <a:p>
            <a:endParaRPr lang="lv-LV" sz="2000" dirty="0">
              <a:solidFill>
                <a:srgbClr val="FF0000"/>
              </a:solidFill>
              <a:latin typeface="Calibri" panose="020F0502020204030204" pitchFamily="34" charset="0"/>
              <a:cs typeface="Times New Roman" panose="02020603050405020304" pitchFamily="18" charset="0"/>
            </a:endParaRPr>
          </a:p>
          <a:p>
            <a:endParaRPr lang="lv-LV" sz="2000" dirty="0"/>
          </a:p>
          <a:p>
            <a:endParaRPr lang="lv-LV" sz="2000" dirty="0">
              <a:solidFill>
                <a:srgbClr val="FF0000"/>
              </a:solidFill>
            </a:endParaRPr>
          </a:p>
        </p:txBody>
      </p:sp>
      <p:sp>
        <p:nvSpPr>
          <p:cNvPr id="9" name="Rectangle 8">
            <a:extLst>
              <a:ext uri="{FF2B5EF4-FFF2-40B4-BE49-F238E27FC236}">
                <a16:creationId xmlns:a16="http://schemas.microsoft.com/office/drawing/2014/main" id="{696E2B71-011E-4F11-89E8-66733BEE99C3}"/>
              </a:ext>
            </a:extLst>
          </p:cNvPr>
          <p:cNvSpPr/>
          <p:nvPr/>
        </p:nvSpPr>
        <p:spPr>
          <a:xfrm>
            <a:off x="764085" y="5213080"/>
            <a:ext cx="4954790" cy="1229800"/>
          </a:xfrm>
          <a:prstGeom prst="rect">
            <a:avLst/>
          </a:prstGeom>
          <a:solidFill>
            <a:srgbClr val="F1A9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Apdzīvoto vietu kopienu veidošana, aktivizēšana, vietas piederības veicināšana, viedie ciemi un </a:t>
            </a:r>
            <a:r>
              <a:rPr lang="lv-LV" dirty="0" err="1"/>
              <a:t>kopstrādes</a:t>
            </a:r>
            <a:r>
              <a:rPr lang="lv-LV" dirty="0"/>
              <a:t> telpas</a:t>
            </a:r>
          </a:p>
        </p:txBody>
      </p:sp>
    </p:spTree>
    <p:extLst>
      <p:ext uri="{BB962C8B-B14F-4D97-AF65-F5344CB8AC3E}">
        <p14:creationId xmlns:p14="http://schemas.microsoft.com/office/powerpoint/2010/main" val="573811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05F4574-0462-4B8C-86FF-36B987E86E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463"/>
            <a:ext cx="1377311" cy="1529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7DAE31F6-4254-4AE2-B964-668DFC07BF05}"/>
              </a:ext>
            </a:extLst>
          </p:cNvPr>
          <p:cNvSpPr>
            <a:spLocks noGrp="1"/>
          </p:cNvSpPr>
          <p:nvPr>
            <p:ph idx="1"/>
          </p:nvPr>
        </p:nvSpPr>
        <p:spPr>
          <a:xfrm>
            <a:off x="2945296" y="204543"/>
            <a:ext cx="10515600" cy="716040"/>
          </a:xfrm>
        </p:spPr>
        <p:txBody>
          <a:bodyPr/>
          <a:lstStyle/>
          <a:p>
            <a:pPr marL="0" indent="0">
              <a:buNone/>
            </a:pPr>
            <a:r>
              <a:rPr lang="lv-LV" b="1" dirty="0">
                <a:solidFill>
                  <a:srgbClr val="C00000"/>
                </a:solidFill>
                <a:latin typeface="+mj-lt"/>
              </a:rPr>
              <a:t>RĀDĪTĀJI (KLP SP REGULAS PRIEKŠLIKUMS)</a:t>
            </a:r>
          </a:p>
          <a:p>
            <a:pPr marL="0" indent="0">
              <a:buNone/>
            </a:pPr>
            <a:endParaRPr lang="lv-LV" dirty="0"/>
          </a:p>
        </p:txBody>
      </p:sp>
      <p:graphicFrame>
        <p:nvGraphicFramePr>
          <p:cNvPr id="4" name="Table 3">
            <a:extLst>
              <a:ext uri="{FF2B5EF4-FFF2-40B4-BE49-F238E27FC236}">
                <a16:creationId xmlns:a16="http://schemas.microsoft.com/office/drawing/2014/main" id="{E7A27DF5-C5EC-43FD-A9DE-F157497EDE2F}"/>
              </a:ext>
            </a:extLst>
          </p:cNvPr>
          <p:cNvGraphicFramePr>
            <a:graphicFrameLocks noGrp="1"/>
          </p:cNvGraphicFramePr>
          <p:nvPr>
            <p:extLst>
              <p:ext uri="{D42A27DB-BD31-4B8C-83A1-F6EECF244321}">
                <p14:modId xmlns:p14="http://schemas.microsoft.com/office/powerpoint/2010/main" val="4123305267"/>
              </p:ext>
            </p:extLst>
          </p:nvPr>
        </p:nvGraphicFramePr>
        <p:xfrm>
          <a:off x="838200" y="1156875"/>
          <a:ext cx="10212659" cy="5138562"/>
        </p:xfrm>
        <a:graphic>
          <a:graphicData uri="http://schemas.openxmlformats.org/drawingml/2006/table">
            <a:tbl>
              <a:tblPr firstRow="1" firstCol="1" bandRow="1">
                <a:tableStyleId>{5C22544A-7EE6-4342-B048-85BDC9FD1C3A}</a:tableStyleId>
              </a:tblPr>
              <a:tblGrid>
                <a:gridCol w="3661973">
                  <a:extLst>
                    <a:ext uri="{9D8B030D-6E8A-4147-A177-3AD203B41FA5}">
                      <a16:colId xmlns:a16="http://schemas.microsoft.com/office/drawing/2014/main" val="121944193"/>
                    </a:ext>
                  </a:extLst>
                </a:gridCol>
                <a:gridCol w="6550686">
                  <a:extLst>
                    <a:ext uri="{9D8B030D-6E8A-4147-A177-3AD203B41FA5}">
                      <a16:colId xmlns:a16="http://schemas.microsoft.com/office/drawing/2014/main" val="3617407957"/>
                    </a:ext>
                  </a:extLst>
                </a:gridCol>
              </a:tblGrid>
              <a:tr h="406093">
                <a:tc gridSpan="2">
                  <a:txBody>
                    <a:bodyPr/>
                    <a:lstStyle/>
                    <a:p>
                      <a:pPr>
                        <a:lnSpc>
                          <a:spcPct val="115000"/>
                        </a:lnSpc>
                        <a:spcAft>
                          <a:spcPts val="0"/>
                        </a:spcAft>
                      </a:pPr>
                      <a:r>
                        <a:rPr lang="lv-LV" sz="1800" noProof="0">
                          <a:effectLst/>
                          <a:latin typeface="Calibri" panose="020F0502020204030204" pitchFamily="34" charset="0"/>
                          <a:ea typeface="Calibri" panose="020F0502020204030204" pitchFamily="34" charset="0"/>
                          <a:cs typeface="Times New Roman" panose="02020603050405020304" pitchFamily="18" charset="0"/>
                        </a:rPr>
                        <a:t>Rezultātu rādītāji</a:t>
                      </a:r>
                    </a:p>
                  </a:txBody>
                  <a:tcPr marL="68580" marR="68580" marT="0" marB="0"/>
                </a:tc>
                <a:tc hMerge="1">
                  <a:txBody>
                    <a:bodyPr/>
                    <a:lstStyle/>
                    <a:p>
                      <a:pPr>
                        <a:lnSpc>
                          <a:spcPct val="115000"/>
                        </a:lnSpc>
                        <a:spcAft>
                          <a:spcPts val="0"/>
                        </a:spcAft>
                      </a:pP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6249153"/>
                  </a:ext>
                </a:extLst>
              </a:tr>
              <a:tr h="75680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lv-LV" sz="1800" noProof="0" dirty="0">
                          <a:effectLst/>
                        </a:rPr>
                        <a:t>Izaugsme un darba vietas lauku apvidos</a:t>
                      </a:r>
                      <a:endParaRPr lang="lv-LV"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lv-LV" sz="1800" noProof="0">
                          <a:effectLst/>
                        </a:rPr>
                        <a:t>Jaunas darba vietas atbalstītajos projektos</a:t>
                      </a:r>
                      <a:endParaRPr lang="lv-LV" sz="1800" noProof="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lv-LV" sz="1800" u="none"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5033375"/>
                  </a:ext>
                </a:extLst>
              </a:tr>
              <a:tr h="791999">
                <a:tc>
                  <a:txBody>
                    <a:bodyPr/>
                    <a:lstStyle/>
                    <a:p>
                      <a:pPr>
                        <a:lnSpc>
                          <a:spcPct val="115000"/>
                        </a:lnSpc>
                        <a:spcAft>
                          <a:spcPts val="0"/>
                        </a:spcAft>
                      </a:pPr>
                      <a:r>
                        <a:rPr lang="lv-LV" sz="1800" u="none" noProof="0" dirty="0">
                          <a:effectLst/>
                        </a:rPr>
                        <a:t>LEADER pārklājums</a:t>
                      </a:r>
                      <a:endParaRPr lang="lv-LV" sz="1800" u="none"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lv-LV" sz="1800" u="none" noProof="0" dirty="0">
                          <a:effectLst/>
                        </a:rPr>
                        <a:t>Lauku iedzīvotāju īpatsvars, uz kuriem attiecas lauku attīstības stratēģijas</a:t>
                      </a:r>
                      <a:endParaRPr lang="lv-LV" sz="1800" u="none"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2535196"/>
                  </a:ext>
                </a:extLst>
              </a:tr>
              <a:tr h="631717">
                <a:tc>
                  <a:txBody>
                    <a:bodyPr/>
                    <a:lstStyle/>
                    <a:p>
                      <a:pPr>
                        <a:lnSpc>
                          <a:spcPct val="115000"/>
                        </a:lnSpc>
                        <a:spcAft>
                          <a:spcPts val="0"/>
                        </a:spcAft>
                      </a:pPr>
                      <a:r>
                        <a:rPr lang="lv-LV" sz="1800" noProof="0" dirty="0">
                          <a:effectLst/>
                        </a:rPr>
                        <a:t>Lauku </a:t>
                      </a:r>
                      <a:r>
                        <a:rPr lang="lv-LV" sz="1800" noProof="0" dirty="0" err="1">
                          <a:effectLst/>
                        </a:rPr>
                        <a:t>bioekonomikas</a:t>
                      </a:r>
                      <a:r>
                        <a:rPr lang="lv-LV" sz="1800" noProof="0" dirty="0">
                          <a:effectLst/>
                        </a:rPr>
                        <a:t> attīstība</a:t>
                      </a:r>
                      <a:endParaRPr lang="lv-LV"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lv-LV" sz="1800" noProof="0">
                          <a:effectLst/>
                        </a:rPr>
                        <a:t>Bioekonomikas uzņēmumu skaits, kas izveidoti ar atbalstu</a:t>
                      </a:r>
                      <a:endParaRPr lang="lv-LV" sz="18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7778997"/>
                  </a:ext>
                </a:extLst>
              </a:tr>
              <a:tr h="740633">
                <a:tc>
                  <a:txBody>
                    <a:bodyPr/>
                    <a:lstStyle/>
                    <a:p>
                      <a:pPr>
                        <a:lnSpc>
                          <a:spcPct val="115000"/>
                        </a:lnSpc>
                        <a:spcAft>
                          <a:spcPts val="0"/>
                        </a:spcAft>
                      </a:pPr>
                      <a:r>
                        <a:rPr lang="lv-LV" sz="1800" noProof="0" dirty="0">
                          <a:effectLst/>
                        </a:rPr>
                        <a:t>Lauku ekonomikas digitalizācija</a:t>
                      </a:r>
                      <a:endParaRPr lang="lv-LV"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lv-LV" sz="1800" noProof="0" dirty="0">
                          <a:effectLst/>
                        </a:rPr>
                        <a:t>Lauku iedzīvotāji, uz kuriem attiecas atbalstītā viedo ciemu stratēģija</a:t>
                      </a:r>
                      <a:endParaRPr lang="lv-LV"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3260543"/>
                  </a:ext>
                </a:extLst>
              </a:tr>
              <a:tr h="905656">
                <a:tc>
                  <a:txBody>
                    <a:bodyPr/>
                    <a:lstStyle/>
                    <a:p>
                      <a:pPr>
                        <a:lnSpc>
                          <a:spcPct val="115000"/>
                        </a:lnSpc>
                        <a:spcAft>
                          <a:spcPts val="0"/>
                        </a:spcAft>
                      </a:pPr>
                      <a:r>
                        <a:rPr lang="lv-LV" sz="1800" noProof="0" dirty="0">
                          <a:solidFill>
                            <a:schemeClr val="bg1"/>
                          </a:solidFill>
                          <a:effectLst/>
                        </a:rPr>
                        <a:t>Eiropas lauku savienošana </a:t>
                      </a:r>
                      <a:endParaRPr lang="lv-LV" sz="18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lv-LV" sz="1800" noProof="0" dirty="0">
                          <a:effectLst/>
                        </a:rPr>
                        <a:t>Lauku iedzīvotāju daļa, kas gūst labumu no piekļuves pakalpojumiem un infrastruktūrai, izmantojot KLP atbalstu</a:t>
                      </a:r>
                      <a:endParaRPr lang="lv-LV"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1575489"/>
                  </a:ext>
                </a:extLst>
              </a:tr>
              <a:tr h="905656">
                <a:tc>
                  <a:txBody>
                    <a:bodyPr/>
                    <a:lstStyle/>
                    <a:p>
                      <a:pPr>
                        <a:lnSpc>
                          <a:spcPct val="115000"/>
                        </a:lnSpc>
                        <a:spcAft>
                          <a:spcPts val="0"/>
                        </a:spcAft>
                      </a:pPr>
                      <a:r>
                        <a:rPr lang="lv-LV" sz="1800" noProof="0" dirty="0">
                          <a:effectLst/>
                        </a:rPr>
                        <a:t>Sociālās iekļaušanas veicināšana</a:t>
                      </a:r>
                      <a:endParaRPr lang="lv-LV"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lv-LV" sz="1800" noProof="0" dirty="0">
                          <a:effectLst/>
                        </a:rPr>
                        <a:t>Cilvēku skaits, kuri gūst labumu no atbalstītajiem sociālās iekļaušanas projektiem</a:t>
                      </a:r>
                      <a:endParaRPr lang="lv-LV"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246769"/>
                  </a:ext>
                </a:extLst>
              </a:tr>
            </a:tbl>
          </a:graphicData>
        </a:graphic>
      </p:graphicFrame>
    </p:spTree>
    <p:extLst>
      <p:ext uri="{BB962C8B-B14F-4D97-AF65-F5344CB8AC3E}">
        <p14:creationId xmlns:p14="http://schemas.microsoft.com/office/powerpoint/2010/main" val="10919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351584" y="3573016"/>
            <a:ext cx="7772400" cy="1533202"/>
          </a:xfrm>
        </p:spPr>
        <p:txBody>
          <a:bodyPr>
            <a:normAutofit/>
          </a:bodyPr>
          <a:lstStyle/>
          <a:p>
            <a:r>
              <a:rPr lang="lv-LV" altLang="en-US" sz="3600" dirty="0">
                <a:solidFill>
                  <a:srgbClr val="5FA408"/>
                </a:solidFill>
                <a:latin typeface="Segoe UI Light" panose="020B0502040204020203" pitchFamily="34" charset="0"/>
                <a:cs typeface="Segoe UI Light" panose="020B0502040204020203" pitchFamily="34" charset="0"/>
              </a:rPr>
              <a:t>PALDIES PAR JŪSU UZMANĪBU!</a:t>
            </a:r>
            <a:endParaRPr lang="en-GB" altLang="en-US" sz="3600" dirty="0">
              <a:solidFill>
                <a:srgbClr val="5FA408"/>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72370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id="{BE49F92E-F087-4793-8201-DE1704E247DA}"/>
              </a:ext>
            </a:extLst>
          </p:cNvPr>
          <p:cNvSpPr>
            <a:spLocks noGrp="1"/>
          </p:cNvSpPr>
          <p:nvPr>
            <p:ph type="sldNum" sz="quarter" idx="12"/>
          </p:nvPr>
        </p:nvSpPr>
        <p:spPr/>
        <p:txBody>
          <a:bodyPr/>
          <a:lstStyle/>
          <a:p>
            <a:fld id="{63F7BA8F-F76E-47DF-BEAD-6EB16D4C4D13}" type="slidenum">
              <a:rPr lang="lv-LV" smtClean="0"/>
              <a:pPr/>
              <a:t>4</a:t>
            </a:fld>
            <a:endParaRPr lang="lv-LV"/>
          </a:p>
        </p:txBody>
      </p:sp>
      <p:sp>
        <p:nvSpPr>
          <p:cNvPr id="5" name="Title 1">
            <a:extLst>
              <a:ext uri="{FF2B5EF4-FFF2-40B4-BE49-F238E27FC236}">
                <a16:creationId xmlns:a16="http://schemas.microsoft.com/office/drawing/2014/main" id="{6242110E-7847-4B53-907D-65FBA943D20C}"/>
              </a:ext>
            </a:extLst>
          </p:cNvPr>
          <p:cNvSpPr txBox="1">
            <a:spLocks/>
          </p:cNvSpPr>
          <p:nvPr/>
        </p:nvSpPr>
        <p:spPr>
          <a:xfrm>
            <a:off x="2018116" y="375755"/>
            <a:ext cx="8229600" cy="74411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lv-LV" sz="2000" b="1" cap="all" dirty="0">
              <a:solidFill>
                <a:srgbClr val="663300"/>
              </a:solidFill>
            </a:endParaRPr>
          </a:p>
        </p:txBody>
      </p:sp>
      <p:grpSp>
        <p:nvGrpSpPr>
          <p:cNvPr id="8" name="Grupa 7">
            <a:extLst>
              <a:ext uri="{FF2B5EF4-FFF2-40B4-BE49-F238E27FC236}">
                <a16:creationId xmlns:a16="http://schemas.microsoft.com/office/drawing/2014/main" id="{A3F77278-21D4-482B-BF2B-638C210EC5E5}"/>
              </a:ext>
            </a:extLst>
          </p:cNvPr>
          <p:cNvGrpSpPr/>
          <p:nvPr/>
        </p:nvGrpSpPr>
        <p:grpSpPr>
          <a:xfrm>
            <a:off x="1595566" y="1267698"/>
            <a:ext cx="8861537" cy="1994061"/>
            <a:chOff x="819342" y="2098431"/>
            <a:chExt cx="7468918" cy="2060672"/>
          </a:xfrm>
        </p:grpSpPr>
        <p:sp>
          <p:nvSpPr>
            <p:cNvPr id="9" name="Oval 11">
              <a:extLst>
                <a:ext uri="{FF2B5EF4-FFF2-40B4-BE49-F238E27FC236}">
                  <a16:creationId xmlns:a16="http://schemas.microsoft.com/office/drawing/2014/main" id="{C0985706-67C6-4024-A96A-3B9A1CB6FD31}"/>
                </a:ext>
              </a:extLst>
            </p:cNvPr>
            <p:cNvSpPr/>
            <p:nvPr/>
          </p:nvSpPr>
          <p:spPr>
            <a:xfrm>
              <a:off x="1253128" y="2815887"/>
              <a:ext cx="936598" cy="817049"/>
            </a:xfrm>
            <a:prstGeom prst="ellipse">
              <a:avLst/>
            </a:prstGeom>
            <a:solidFill>
              <a:schemeClr val="accent3">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3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extBox 9">
              <a:extLst>
                <a:ext uri="{FF2B5EF4-FFF2-40B4-BE49-F238E27FC236}">
                  <a16:creationId xmlns:a16="http://schemas.microsoft.com/office/drawing/2014/main" id="{49ECC3CE-E8EC-467E-B055-A5645AF7B602}"/>
                </a:ext>
              </a:extLst>
            </p:cNvPr>
            <p:cNvSpPr txBox="1"/>
            <p:nvPr/>
          </p:nvSpPr>
          <p:spPr>
            <a:xfrm>
              <a:off x="1418664" y="2379041"/>
              <a:ext cx="623362" cy="310106"/>
            </a:xfrm>
            <a:prstGeom prst="rect">
              <a:avLst/>
            </a:prstGeom>
            <a:noFill/>
          </p:spPr>
          <p:txBody>
            <a:bodyPr wrap="square" rtlCol="0">
              <a:spAutoFit/>
            </a:bodyPr>
            <a:lstStyle/>
            <a:p>
              <a:r>
                <a:rPr lang="lv-LV" sz="1350" b="1" dirty="0"/>
                <a:t>19.2.</a:t>
              </a:r>
            </a:p>
          </p:txBody>
        </p:sp>
        <p:sp>
          <p:nvSpPr>
            <p:cNvPr id="11" name="TextBox 10">
              <a:extLst>
                <a:ext uri="{FF2B5EF4-FFF2-40B4-BE49-F238E27FC236}">
                  <a16:creationId xmlns:a16="http://schemas.microsoft.com/office/drawing/2014/main" id="{87B83A87-B827-42C2-B032-EE5A628A31C8}"/>
                </a:ext>
              </a:extLst>
            </p:cNvPr>
            <p:cNvSpPr txBox="1"/>
            <p:nvPr/>
          </p:nvSpPr>
          <p:spPr>
            <a:xfrm>
              <a:off x="1245978" y="2836344"/>
              <a:ext cx="954046" cy="739485"/>
            </a:xfrm>
            <a:prstGeom prst="rect">
              <a:avLst/>
            </a:prstGeom>
            <a:noFill/>
          </p:spPr>
          <p:txBody>
            <a:bodyPr wrap="square" rtlCol="0">
              <a:spAutoFit/>
            </a:bodyPr>
            <a:lstStyle/>
            <a:p>
              <a:pPr algn="ctr"/>
              <a:r>
                <a:rPr lang="lv-LV" sz="1350" b="1" dirty="0">
                  <a:solidFill>
                    <a:schemeClr val="bg1"/>
                  </a:solidFill>
                </a:rPr>
                <a:t>62,8</a:t>
              </a:r>
            </a:p>
            <a:p>
              <a:pPr algn="ctr"/>
              <a:r>
                <a:rPr lang="lv-LV" sz="1350" b="1" dirty="0">
                  <a:solidFill>
                    <a:schemeClr val="bg1"/>
                  </a:solidFill>
                </a:rPr>
                <a:t> milj.</a:t>
              </a:r>
            </a:p>
            <a:p>
              <a:pPr algn="ctr"/>
              <a:r>
                <a:rPr lang="lv-LV" sz="1350" b="1" dirty="0">
                  <a:solidFill>
                    <a:schemeClr val="bg1"/>
                  </a:solidFill>
                </a:rPr>
                <a:t>EUR</a:t>
              </a:r>
            </a:p>
          </p:txBody>
        </p:sp>
        <p:sp>
          <p:nvSpPr>
            <p:cNvPr id="20" name="Bultiņa: skujiņa 19">
              <a:extLst>
                <a:ext uri="{FF2B5EF4-FFF2-40B4-BE49-F238E27FC236}">
                  <a16:creationId xmlns:a16="http://schemas.microsoft.com/office/drawing/2014/main" id="{FE285985-25E8-415B-AF53-B021A592C68D}"/>
                </a:ext>
              </a:extLst>
            </p:cNvPr>
            <p:cNvSpPr/>
            <p:nvPr/>
          </p:nvSpPr>
          <p:spPr>
            <a:xfrm>
              <a:off x="2505553" y="2804197"/>
              <a:ext cx="4156706" cy="764804"/>
            </a:xfrm>
            <a:prstGeom prst="chevron">
              <a:avLst/>
            </a:prstGeom>
            <a:gradFill flip="none" rotWithShape="1">
              <a:gsLst>
                <a:gs pos="0">
                  <a:schemeClr val="accent3">
                    <a:shade val="30000"/>
                    <a:satMod val="115000"/>
                  </a:schemeClr>
                </a:gs>
                <a:gs pos="55000">
                  <a:schemeClr val="accent3">
                    <a:shade val="67500"/>
                    <a:satMod val="115000"/>
                    <a:alpha val="61000"/>
                  </a:schemeClr>
                </a:gs>
                <a:gs pos="100000">
                  <a:schemeClr val="accent3">
                    <a:shade val="100000"/>
                    <a:satMod val="115000"/>
                  </a:schemeClr>
                </a:gs>
              </a:gsLst>
              <a:lin ang="0" scaled="1"/>
              <a:tileRect/>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4" name="Oval 11">
              <a:extLst>
                <a:ext uri="{FF2B5EF4-FFF2-40B4-BE49-F238E27FC236}">
                  <a16:creationId xmlns:a16="http://schemas.microsoft.com/office/drawing/2014/main" id="{F55B2E39-3365-4E5F-B5CB-D5C1C7B4481A}"/>
                </a:ext>
              </a:extLst>
            </p:cNvPr>
            <p:cNvSpPr/>
            <p:nvPr/>
          </p:nvSpPr>
          <p:spPr>
            <a:xfrm>
              <a:off x="6898445" y="2792258"/>
              <a:ext cx="936598" cy="853099"/>
            </a:xfrm>
            <a:prstGeom prst="ellipse">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3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TextBox 26">
              <a:extLst>
                <a:ext uri="{FF2B5EF4-FFF2-40B4-BE49-F238E27FC236}">
                  <a16:creationId xmlns:a16="http://schemas.microsoft.com/office/drawing/2014/main" id="{E4E27397-F970-4692-840D-F70B0233309D}"/>
                </a:ext>
              </a:extLst>
            </p:cNvPr>
            <p:cNvSpPr txBox="1"/>
            <p:nvPr/>
          </p:nvSpPr>
          <p:spPr>
            <a:xfrm>
              <a:off x="2791759" y="2889171"/>
              <a:ext cx="3634314" cy="604309"/>
            </a:xfrm>
            <a:prstGeom prst="rect">
              <a:avLst/>
            </a:prstGeom>
            <a:noFill/>
          </p:spPr>
          <p:txBody>
            <a:bodyPr wrap="square" rtlCol="0">
              <a:spAutoFit/>
            </a:bodyPr>
            <a:lstStyle/>
            <a:p>
              <a:pPr algn="ctr"/>
              <a:r>
                <a:rPr lang="lv-LV" sz="1600" b="1" dirty="0">
                  <a:solidFill>
                    <a:schemeClr val="bg1"/>
                  </a:solidFill>
                </a:rPr>
                <a:t>58,9 milj. EUR    </a:t>
              </a:r>
            </a:p>
            <a:p>
              <a:pPr algn="ctr"/>
              <a:r>
                <a:rPr lang="lv-LV" sz="1600" b="1" dirty="0">
                  <a:solidFill>
                    <a:schemeClr val="bg1"/>
                  </a:solidFill>
                </a:rPr>
                <a:t>93,8%</a:t>
              </a:r>
              <a:r>
                <a:rPr lang="lv-LV" sz="1350" b="1" dirty="0">
                  <a:solidFill>
                    <a:schemeClr val="bg1"/>
                  </a:solidFill>
                </a:rPr>
                <a:t> </a:t>
              </a:r>
            </a:p>
          </p:txBody>
        </p:sp>
        <p:sp>
          <p:nvSpPr>
            <p:cNvPr id="30" name="TextBox 29">
              <a:extLst>
                <a:ext uri="{FF2B5EF4-FFF2-40B4-BE49-F238E27FC236}">
                  <a16:creationId xmlns:a16="http://schemas.microsoft.com/office/drawing/2014/main" id="{8EBEEED6-5B11-4EA4-8D13-EEA9891DBA2C}"/>
                </a:ext>
              </a:extLst>
            </p:cNvPr>
            <p:cNvSpPr txBox="1"/>
            <p:nvPr/>
          </p:nvSpPr>
          <p:spPr>
            <a:xfrm rot="16200000">
              <a:off x="-68319" y="2986092"/>
              <a:ext cx="2060672" cy="285349"/>
            </a:xfrm>
            <a:prstGeom prst="rect">
              <a:avLst/>
            </a:prstGeom>
            <a:noFill/>
          </p:spPr>
          <p:txBody>
            <a:bodyPr wrap="square" rtlCol="0">
              <a:spAutoFit/>
            </a:bodyPr>
            <a:lstStyle/>
            <a:p>
              <a:pPr algn="ctr"/>
              <a:r>
                <a:rPr lang="lv-LV" sz="1600" b="1" dirty="0">
                  <a:solidFill>
                    <a:schemeClr val="accent3">
                      <a:lumMod val="50000"/>
                    </a:schemeClr>
                  </a:solidFill>
                </a:rPr>
                <a:t>Pieejamais</a:t>
              </a:r>
            </a:p>
          </p:txBody>
        </p:sp>
        <p:sp>
          <p:nvSpPr>
            <p:cNvPr id="34" name="TextBox 33">
              <a:extLst>
                <a:ext uri="{FF2B5EF4-FFF2-40B4-BE49-F238E27FC236}">
                  <a16:creationId xmlns:a16="http://schemas.microsoft.com/office/drawing/2014/main" id="{88A75842-7B2A-431A-9031-E723C690FF3C}"/>
                </a:ext>
              </a:extLst>
            </p:cNvPr>
            <p:cNvSpPr txBox="1"/>
            <p:nvPr/>
          </p:nvSpPr>
          <p:spPr>
            <a:xfrm rot="5400000">
              <a:off x="7212807" y="3036666"/>
              <a:ext cx="1865558" cy="285349"/>
            </a:xfrm>
            <a:prstGeom prst="rect">
              <a:avLst/>
            </a:prstGeom>
            <a:noFill/>
          </p:spPr>
          <p:txBody>
            <a:bodyPr wrap="square" rtlCol="0">
              <a:spAutoFit/>
            </a:bodyPr>
            <a:lstStyle/>
            <a:p>
              <a:pPr algn="ctr"/>
              <a:r>
                <a:rPr lang="lv-LV" sz="1600" b="1" dirty="0">
                  <a:solidFill>
                    <a:schemeClr val="accent3">
                      <a:lumMod val="75000"/>
                    </a:schemeClr>
                  </a:solidFill>
                </a:rPr>
                <a:t>Atlikums</a:t>
              </a:r>
            </a:p>
          </p:txBody>
        </p:sp>
        <p:sp>
          <p:nvSpPr>
            <p:cNvPr id="37" name="TextBox 36">
              <a:extLst>
                <a:ext uri="{FF2B5EF4-FFF2-40B4-BE49-F238E27FC236}">
                  <a16:creationId xmlns:a16="http://schemas.microsoft.com/office/drawing/2014/main" id="{516AC5C0-CE46-4CB5-B1A0-E5DD43CC95DD}"/>
                </a:ext>
              </a:extLst>
            </p:cNvPr>
            <p:cNvSpPr txBox="1"/>
            <p:nvPr/>
          </p:nvSpPr>
          <p:spPr>
            <a:xfrm>
              <a:off x="6909032" y="2861016"/>
              <a:ext cx="954046" cy="739485"/>
            </a:xfrm>
            <a:prstGeom prst="rect">
              <a:avLst/>
            </a:prstGeom>
            <a:noFill/>
          </p:spPr>
          <p:txBody>
            <a:bodyPr wrap="square" rtlCol="0">
              <a:spAutoFit/>
            </a:bodyPr>
            <a:lstStyle/>
            <a:p>
              <a:pPr algn="ctr"/>
              <a:r>
                <a:rPr lang="lv-LV" sz="1350" b="1" dirty="0"/>
                <a:t>3,9 milj.</a:t>
              </a:r>
            </a:p>
            <a:p>
              <a:pPr algn="ctr"/>
              <a:r>
                <a:rPr lang="lv-LV" sz="1350" b="1" dirty="0"/>
                <a:t>EUR</a:t>
              </a:r>
            </a:p>
            <a:p>
              <a:pPr algn="ctr"/>
              <a:r>
                <a:rPr lang="lv-LV" sz="1350" b="1" dirty="0"/>
                <a:t>6,2%</a:t>
              </a:r>
            </a:p>
          </p:txBody>
        </p:sp>
        <p:sp>
          <p:nvSpPr>
            <p:cNvPr id="39" name="TextBox 38">
              <a:extLst>
                <a:ext uri="{FF2B5EF4-FFF2-40B4-BE49-F238E27FC236}">
                  <a16:creationId xmlns:a16="http://schemas.microsoft.com/office/drawing/2014/main" id="{3F7F2A18-164C-499D-BF64-D04D14C6BC38}"/>
                </a:ext>
              </a:extLst>
            </p:cNvPr>
            <p:cNvSpPr txBox="1"/>
            <p:nvPr/>
          </p:nvSpPr>
          <p:spPr>
            <a:xfrm>
              <a:off x="2374076" y="2217188"/>
              <a:ext cx="4401371" cy="349863"/>
            </a:xfrm>
            <a:prstGeom prst="rect">
              <a:avLst/>
            </a:prstGeom>
            <a:noFill/>
          </p:spPr>
          <p:txBody>
            <a:bodyPr wrap="square" rtlCol="0">
              <a:spAutoFit/>
            </a:bodyPr>
            <a:lstStyle/>
            <a:p>
              <a:pPr algn="ctr"/>
              <a:r>
                <a:rPr lang="lv-LV" sz="1600" b="1" dirty="0">
                  <a:solidFill>
                    <a:schemeClr val="accent3">
                      <a:lumMod val="50000"/>
                    </a:schemeClr>
                  </a:solidFill>
                </a:rPr>
                <a:t>Izmaksātais un īstenošanā</a:t>
              </a:r>
            </a:p>
          </p:txBody>
        </p:sp>
      </p:grpSp>
      <p:sp>
        <p:nvSpPr>
          <p:cNvPr id="2" name="Rectangle 1">
            <a:extLst>
              <a:ext uri="{FF2B5EF4-FFF2-40B4-BE49-F238E27FC236}">
                <a16:creationId xmlns:a16="http://schemas.microsoft.com/office/drawing/2014/main" id="{EEFFA176-9929-4684-B726-394FBE3D2D7B}"/>
              </a:ext>
            </a:extLst>
          </p:cNvPr>
          <p:cNvSpPr/>
          <p:nvPr/>
        </p:nvSpPr>
        <p:spPr>
          <a:xfrm>
            <a:off x="2789539" y="251973"/>
            <a:ext cx="6789890" cy="757130"/>
          </a:xfrm>
          <a:prstGeom prst="rect">
            <a:avLst/>
          </a:prstGeom>
        </p:spPr>
        <p:txBody>
          <a:bodyPr wrap="square">
            <a:spAutoFit/>
          </a:bodyPr>
          <a:lstStyle/>
          <a:p>
            <a:pPr algn="ctr">
              <a:lnSpc>
                <a:spcPct val="90000"/>
              </a:lnSpc>
              <a:spcBef>
                <a:spcPct val="0"/>
              </a:spcBef>
            </a:pPr>
            <a:r>
              <a:rPr lang="lv-LV" sz="2400" b="1" cap="all" dirty="0">
                <a:solidFill>
                  <a:srgbClr val="C00000"/>
                </a:solidFill>
                <a:latin typeface="+mj-lt"/>
                <a:ea typeface="+mj-ea"/>
                <a:cs typeface="+mj-cs"/>
              </a:rPr>
              <a:t>DARBĪBU ĪSTENOŠANA SASKAŅĀ AR SABIEDRĪBAS VIRZĪTAS VIETĒJĀS ATTĪSTĪBAS STRATĒĢIJU </a:t>
            </a:r>
          </a:p>
        </p:txBody>
      </p:sp>
      <p:sp>
        <p:nvSpPr>
          <p:cNvPr id="21" name="Taisnstūris 4">
            <a:extLst>
              <a:ext uri="{FF2B5EF4-FFF2-40B4-BE49-F238E27FC236}">
                <a16:creationId xmlns:a16="http://schemas.microsoft.com/office/drawing/2014/main" id="{5E4CFBD4-E39F-4535-B180-36CEB5987B5D}"/>
              </a:ext>
            </a:extLst>
          </p:cNvPr>
          <p:cNvSpPr/>
          <p:nvPr/>
        </p:nvSpPr>
        <p:spPr>
          <a:xfrm>
            <a:off x="838200" y="3172986"/>
            <a:ext cx="10644554" cy="3385542"/>
          </a:xfrm>
          <a:prstGeom prst="rect">
            <a:avLst/>
          </a:prstGeom>
        </p:spPr>
        <p:txBody>
          <a:bodyPr wrap="square">
            <a:spAutoFit/>
          </a:bodyPr>
          <a:lstStyle/>
          <a:p>
            <a:endParaRPr lang="lv-LV" sz="2000" dirty="0"/>
          </a:p>
          <a:p>
            <a:pPr>
              <a:buFont typeface="Wingdings" panose="05000000000000000000" pitchFamily="2" charset="2"/>
              <a:buChar char="Ø"/>
            </a:pPr>
            <a:r>
              <a:rPr lang="lv-LV" sz="2800" dirty="0"/>
              <a:t>Lauku teritoriju attīstībai ar LEADER pieeju īstenotas </a:t>
            </a:r>
            <a:r>
              <a:rPr lang="lv-LV" sz="2800" b="1" dirty="0"/>
              <a:t>2 069 </a:t>
            </a:r>
            <a:r>
              <a:rPr lang="lv-LV" sz="2800" dirty="0"/>
              <a:t>aktivitātes, tai skaitā </a:t>
            </a:r>
            <a:r>
              <a:rPr lang="lv-LV" sz="2800" b="1" dirty="0"/>
              <a:t>833 </a:t>
            </a:r>
            <a:r>
              <a:rPr lang="lv-LV" sz="2800" dirty="0"/>
              <a:t>vietējās ekonomikas stiprināšanai un </a:t>
            </a:r>
            <a:r>
              <a:rPr lang="lv-LV" sz="2800" b="1" dirty="0"/>
              <a:t>1 236</a:t>
            </a:r>
            <a:r>
              <a:rPr lang="lv-LV" sz="2800" b="1" i="1" dirty="0"/>
              <a:t> </a:t>
            </a:r>
            <a:r>
              <a:rPr lang="lv-LV" sz="2800" dirty="0"/>
              <a:t>iniciatīvas vietas potenciāla attīstībai;</a:t>
            </a:r>
          </a:p>
          <a:p>
            <a:endParaRPr lang="lv-LV" dirty="0"/>
          </a:p>
          <a:p>
            <a:pPr>
              <a:buFont typeface="Wingdings" panose="05000000000000000000" pitchFamily="2" charset="2"/>
              <a:buChar char="Ø"/>
            </a:pPr>
            <a:r>
              <a:rPr lang="lv-LV" sz="2800" dirty="0"/>
              <a:t> Jau radītas </a:t>
            </a:r>
            <a:r>
              <a:rPr lang="lv-LV" sz="2800" b="1" dirty="0"/>
              <a:t>110 jaunas darba vietas</a:t>
            </a:r>
            <a:r>
              <a:rPr lang="lv-LV" sz="2800" dirty="0"/>
              <a:t>. Apstiprinātos projektos plānots radīt </a:t>
            </a:r>
            <a:r>
              <a:rPr lang="lv-LV" sz="2800" b="1" dirty="0"/>
              <a:t>1 042</a:t>
            </a:r>
            <a:r>
              <a:rPr lang="lv-LV" sz="2800" b="1" i="1" dirty="0"/>
              <a:t> </a:t>
            </a:r>
            <a:r>
              <a:rPr lang="lv-LV" sz="2800" dirty="0"/>
              <a:t>darba vietas. </a:t>
            </a:r>
          </a:p>
          <a:p>
            <a:pPr>
              <a:buFont typeface="Wingdings" panose="05000000000000000000" pitchFamily="2" charset="2"/>
              <a:buChar char="Ø"/>
            </a:pPr>
            <a:endParaRPr lang="lv-LV" dirty="0"/>
          </a:p>
          <a:p>
            <a:pPr>
              <a:buFont typeface="Wingdings" panose="05000000000000000000" pitchFamily="2" charset="2"/>
              <a:buChar char="Ø"/>
            </a:pPr>
            <a:endParaRPr lang="lv-LV" dirty="0"/>
          </a:p>
        </p:txBody>
      </p:sp>
      <p:pic>
        <p:nvPicPr>
          <p:cNvPr id="22" name="Picture 4" descr="AttÄlu rezultÄti vaicÄjumam âpeople community clipartâ">
            <a:extLst>
              <a:ext uri="{FF2B5EF4-FFF2-40B4-BE49-F238E27FC236}">
                <a16:creationId xmlns:a16="http://schemas.microsoft.com/office/drawing/2014/main" id="{4E2B413B-1D88-4AE2-BFC1-29A60ED8B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0881" y="5499338"/>
            <a:ext cx="1283525" cy="122213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2F96B79D-0AF6-4594-8461-A4E643500B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460504" cy="1709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4393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F1CAD0-13F9-46DA-A10F-10BFE97DA25E}"/>
              </a:ext>
            </a:extLst>
          </p:cNvPr>
          <p:cNvSpPr/>
          <p:nvPr/>
        </p:nvSpPr>
        <p:spPr>
          <a:xfrm>
            <a:off x="2382458" y="397879"/>
            <a:ext cx="7907216" cy="480131"/>
          </a:xfrm>
          <a:prstGeom prst="rect">
            <a:avLst/>
          </a:prstGeom>
        </p:spPr>
        <p:txBody>
          <a:bodyPr wrap="square">
            <a:spAutoFit/>
          </a:bodyPr>
          <a:lstStyle/>
          <a:p>
            <a:pPr algn="ctr">
              <a:lnSpc>
                <a:spcPct val="90000"/>
              </a:lnSpc>
              <a:spcBef>
                <a:spcPct val="0"/>
              </a:spcBef>
            </a:pPr>
            <a:r>
              <a:rPr lang="lv-LV" sz="2800" b="1" cap="all" dirty="0">
                <a:solidFill>
                  <a:srgbClr val="C00000"/>
                </a:solidFill>
                <a:latin typeface="+mj-lt"/>
                <a:ea typeface="+mj-ea"/>
                <a:cs typeface="+mj-cs"/>
              </a:rPr>
              <a:t>LEADER PIEEJAS ĪSTENOŠANA 2020. GADĀ</a:t>
            </a:r>
          </a:p>
        </p:txBody>
      </p:sp>
      <p:pic>
        <p:nvPicPr>
          <p:cNvPr id="4" name="Picture 2" descr="ES flag_2colors ">
            <a:extLst>
              <a:ext uri="{FF2B5EF4-FFF2-40B4-BE49-F238E27FC236}">
                <a16:creationId xmlns:a16="http://schemas.microsoft.com/office/drawing/2014/main" id="{4F45DEE1-7557-4412-B3E2-3ACCB7E11A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57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070EF8E1-ED9B-4DAA-B267-F170039AC0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460504" cy="1709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a:extLst>
              <a:ext uri="{FF2B5EF4-FFF2-40B4-BE49-F238E27FC236}">
                <a16:creationId xmlns:a16="http://schemas.microsoft.com/office/drawing/2014/main" id="{9DFD1491-62A7-4186-8303-A4C69955F3CE}"/>
              </a:ext>
            </a:extLst>
          </p:cNvPr>
          <p:cNvSpPr>
            <a:spLocks noGrp="1"/>
          </p:cNvSpPr>
          <p:nvPr>
            <p:ph idx="1"/>
          </p:nvPr>
        </p:nvSpPr>
        <p:spPr>
          <a:xfrm>
            <a:off x="488001" y="1275916"/>
            <a:ext cx="10719262" cy="5582083"/>
          </a:xfrm>
        </p:spPr>
        <p:txBody>
          <a:bodyPr>
            <a:normAutofit fontScale="85000" lnSpcReduction="20000"/>
          </a:bodyPr>
          <a:lstStyle/>
          <a:p>
            <a:pPr marL="0" indent="0" algn="just">
              <a:buNone/>
            </a:pPr>
            <a:r>
              <a:rPr lang="lv-LV" b="1" dirty="0">
                <a:solidFill>
                  <a:srgbClr val="002060"/>
                </a:solidFill>
              </a:rPr>
              <a:t>19.2. «Darbību īstenošana saskaņā ar SVVA stratēģiju»</a:t>
            </a:r>
          </a:p>
          <a:p>
            <a:pPr lvl="0" algn="just">
              <a:spcAft>
                <a:spcPts val="600"/>
              </a:spcAft>
              <a:buFont typeface="Wingdings" panose="05000000000000000000" pitchFamily="2" charset="2"/>
              <a:buChar char="Ø"/>
            </a:pPr>
            <a:r>
              <a:rPr lang="lv-LV" dirty="0"/>
              <a:t>2021.gadā var turpināt sludināt projektu pieņemšanas kārtas. </a:t>
            </a:r>
          </a:p>
          <a:p>
            <a:pPr lvl="0" algn="just">
              <a:spcAft>
                <a:spcPts val="600"/>
              </a:spcAft>
              <a:buFont typeface="Wingdings" panose="05000000000000000000" pitchFamily="2" charset="2"/>
              <a:buChar char="Ø"/>
            </a:pPr>
            <a:r>
              <a:rPr lang="lv-LV" dirty="0"/>
              <a:t>Par maziem finansējuma atlikumiem un, ja neplāno jaunas projektu pieņemšanas kārtas līdz pārejas perioda finansējumam, </a:t>
            </a:r>
            <a:r>
              <a:rPr lang="lv-LV" u="sng" dirty="0"/>
              <a:t>lūgums informēt LAD</a:t>
            </a:r>
            <a:r>
              <a:rPr lang="lv-LV" dirty="0"/>
              <a:t>.</a:t>
            </a:r>
          </a:p>
          <a:p>
            <a:pPr lvl="0" algn="just">
              <a:spcAft>
                <a:spcPts val="600"/>
              </a:spcAft>
              <a:buFont typeface="Wingdings" panose="05000000000000000000" pitchFamily="2" charset="2"/>
              <a:buChar char="Ø"/>
            </a:pPr>
            <a:r>
              <a:rPr lang="lv-LV" dirty="0"/>
              <a:t>Ir jāseko līdzi projektiem, kas ir finansēti ar </a:t>
            </a:r>
            <a:r>
              <a:rPr lang="lv-LV" dirty="0" err="1"/>
              <a:t>virssaistību</a:t>
            </a:r>
            <a:r>
              <a:rPr lang="lv-LV" dirty="0"/>
              <a:t> finansējumu. Ja projekta saistības tiek lauztas, lūgums informēt LAD un </a:t>
            </a:r>
            <a:r>
              <a:rPr lang="lv-LV" u="sng" dirty="0"/>
              <a:t>atkārtoti to neizsludina</a:t>
            </a:r>
            <a:r>
              <a:rPr lang="lv-LV" dirty="0"/>
              <a:t>. </a:t>
            </a:r>
          </a:p>
          <a:p>
            <a:pPr lvl="0" algn="just">
              <a:spcAft>
                <a:spcPts val="600"/>
              </a:spcAft>
              <a:buFont typeface="Wingdings" panose="05000000000000000000" pitchFamily="2" charset="2"/>
              <a:buChar char="Ø"/>
            </a:pPr>
            <a:r>
              <a:rPr lang="lv-LV" dirty="0"/>
              <a:t>Projektu īstenošanas maksimālais termiņš ir līdz 2023.gada 1.jūnijam (saglabājas esošais projektu īstenošanas termiņš viens/divi gadi).</a:t>
            </a:r>
          </a:p>
          <a:p>
            <a:pPr marL="0" lvl="0" indent="0" algn="just">
              <a:buNone/>
            </a:pPr>
            <a:endParaRPr lang="lv-LV" dirty="0"/>
          </a:p>
          <a:p>
            <a:pPr marL="0" lvl="0" indent="0" algn="just">
              <a:buNone/>
            </a:pPr>
            <a:r>
              <a:rPr lang="lv-LV" b="1" dirty="0">
                <a:solidFill>
                  <a:srgbClr val="002060"/>
                </a:solidFill>
              </a:rPr>
              <a:t>19.4. «VRG darbības nodrošināšana, aktivizēšana»</a:t>
            </a:r>
          </a:p>
          <a:p>
            <a:pPr lvl="0" algn="just">
              <a:spcAft>
                <a:spcPts val="600"/>
              </a:spcAft>
              <a:buFont typeface="Wingdings" panose="05000000000000000000" pitchFamily="2" charset="2"/>
              <a:buChar char="Ø"/>
            </a:pPr>
            <a:r>
              <a:rPr lang="lv-LV" dirty="0"/>
              <a:t>VRG darbības nodrošināšanai un aktivizēšanai pieejamo finansējumu vēlams plānot </a:t>
            </a:r>
            <a:r>
              <a:rPr lang="lv-LV" b="1" dirty="0"/>
              <a:t>līdz 2021.gada beigām </a:t>
            </a:r>
            <a:r>
              <a:rPr lang="lv-LV" dirty="0"/>
              <a:t>(pieejams līdz jauno VRG stratēģiju apstiprināšanai (2023.g.)). VRG var veikt šī finansējuma pārdali uz 19.2.apakšapākumu (grozījumi SVVA stratēģijā, grozījumus var piemērot pēc iesniegšanas LAD).</a:t>
            </a:r>
          </a:p>
          <a:p>
            <a:pPr lvl="0" algn="just">
              <a:spcAft>
                <a:spcPts val="600"/>
              </a:spcAft>
              <a:buFont typeface="Wingdings" panose="05000000000000000000" pitchFamily="2" charset="2"/>
              <a:buChar char="Ø"/>
            </a:pPr>
            <a:r>
              <a:rPr lang="lv-LV" dirty="0"/>
              <a:t>Ir attiecināma realizēto projektu saturiskā uzraudzība 2021. un 2022.gadā.</a:t>
            </a:r>
          </a:p>
          <a:p>
            <a:pPr marL="0" lvl="0" indent="0" algn="just">
              <a:buNone/>
            </a:pPr>
            <a:endParaRPr lang="lv-LV" dirty="0"/>
          </a:p>
          <a:p>
            <a:pPr marL="0" indent="0">
              <a:buNone/>
            </a:pPr>
            <a:endParaRPr lang="lv-LV" dirty="0"/>
          </a:p>
        </p:txBody>
      </p:sp>
    </p:spTree>
    <p:extLst>
      <p:ext uri="{BB962C8B-B14F-4D97-AF65-F5344CB8AC3E}">
        <p14:creationId xmlns:p14="http://schemas.microsoft.com/office/powerpoint/2010/main" val="720174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68362-B016-48DD-B4A8-2EC36F3F0C0C}"/>
              </a:ext>
            </a:extLst>
          </p:cNvPr>
          <p:cNvSpPr>
            <a:spLocks noGrp="1"/>
          </p:cNvSpPr>
          <p:nvPr>
            <p:ph type="title"/>
          </p:nvPr>
        </p:nvSpPr>
        <p:spPr>
          <a:xfrm>
            <a:off x="1160060" y="365125"/>
            <a:ext cx="10193739" cy="1325563"/>
          </a:xfrm>
        </p:spPr>
        <p:txBody>
          <a:bodyPr>
            <a:normAutofit/>
          </a:bodyPr>
          <a:lstStyle/>
          <a:p>
            <a:pPr algn="ctr"/>
            <a:r>
              <a:rPr lang="lv-LV" sz="2800" b="1" cap="all" dirty="0">
                <a:solidFill>
                  <a:srgbClr val="C00000"/>
                </a:solidFill>
              </a:rPr>
              <a:t>Lauku attīstība 2021.-2022. gadā </a:t>
            </a:r>
            <a:endParaRPr lang="lv-LV" sz="2800" dirty="0"/>
          </a:p>
        </p:txBody>
      </p:sp>
      <p:sp>
        <p:nvSpPr>
          <p:cNvPr id="3" name="Content Placeholder 2">
            <a:extLst>
              <a:ext uri="{FF2B5EF4-FFF2-40B4-BE49-F238E27FC236}">
                <a16:creationId xmlns:a16="http://schemas.microsoft.com/office/drawing/2014/main" id="{84714710-CED3-4228-AB0D-F45DDF9A1083}"/>
              </a:ext>
            </a:extLst>
          </p:cNvPr>
          <p:cNvSpPr>
            <a:spLocks noGrp="1"/>
          </p:cNvSpPr>
          <p:nvPr>
            <p:ph idx="1"/>
          </p:nvPr>
        </p:nvSpPr>
        <p:spPr>
          <a:xfrm>
            <a:off x="838199" y="1709754"/>
            <a:ext cx="10515600" cy="4369778"/>
          </a:xfrm>
        </p:spPr>
        <p:txBody>
          <a:bodyPr/>
          <a:lstStyle/>
          <a:p>
            <a:pPr algn="just">
              <a:lnSpc>
                <a:spcPct val="100000"/>
              </a:lnSpc>
              <a:spcAft>
                <a:spcPts val="600"/>
              </a:spcAft>
              <a:buFont typeface="Wingdings" panose="05000000000000000000" pitchFamily="2" charset="2"/>
              <a:buChar char="Ø"/>
            </a:pPr>
            <a:r>
              <a:rPr lang="lv-LV" dirty="0"/>
              <a:t>Visticamāk </a:t>
            </a:r>
            <a:r>
              <a:rPr lang="lv-LV" b="1" dirty="0"/>
              <a:t>2 gadu pārejas periods</a:t>
            </a:r>
            <a:r>
              <a:rPr lang="lv-LV" dirty="0"/>
              <a:t>:</a:t>
            </a:r>
            <a:r>
              <a:rPr lang="lv-LV" b="1" dirty="0"/>
              <a:t> </a:t>
            </a:r>
            <a:r>
              <a:rPr lang="lv-LV" dirty="0"/>
              <a:t>2021. – [2022]. gads</a:t>
            </a:r>
          </a:p>
          <a:p>
            <a:pPr algn="just">
              <a:lnSpc>
                <a:spcPct val="100000"/>
              </a:lnSpc>
              <a:spcAft>
                <a:spcPts val="600"/>
              </a:spcAft>
              <a:buFont typeface="Wingdings" panose="05000000000000000000" pitchFamily="2" charset="2"/>
              <a:buChar char="Ø"/>
            </a:pPr>
            <a:r>
              <a:rPr lang="lv-LV" dirty="0"/>
              <a:t>Tiks turpināta </a:t>
            </a:r>
            <a:r>
              <a:rPr lang="lv-LV" b="1" dirty="0"/>
              <a:t>LAP īstenošana </a:t>
            </a:r>
            <a:r>
              <a:rPr lang="lv-LV" dirty="0"/>
              <a:t>– esošie pasākumi un nosacījumi </a:t>
            </a:r>
          </a:p>
          <a:p>
            <a:pPr algn="just">
              <a:lnSpc>
                <a:spcPct val="100000"/>
              </a:lnSpc>
              <a:spcAft>
                <a:spcPts val="600"/>
              </a:spcAft>
              <a:buFont typeface="Wingdings" panose="05000000000000000000" pitchFamily="2" charset="2"/>
              <a:buChar char="Ø"/>
            </a:pPr>
            <a:r>
              <a:rPr lang="lv-LV" b="1" dirty="0"/>
              <a:t>Finansējums no KLP </a:t>
            </a:r>
            <a:r>
              <a:rPr lang="lv-LV" dirty="0"/>
              <a:t>2021. un [2022]. gada budžeta piešķīrumiem lauku attīstībai</a:t>
            </a:r>
          </a:p>
          <a:p>
            <a:pPr algn="just">
              <a:lnSpc>
                <a:spcPct val="100000"/>
              </a:lnSpc>
              <a:spcAft>
                <a:spcPts val="600"/>
              </a:spcAft>
              <a:buFont typeface="Wingdings" panose="05000000000000000000" pitchFamily="2" charset="2"/>
              <a:buChar char="Ø"/>
            </a:pPr>
            <a:r>
              <a:rPr lang="lv-LV" dirty="0"/>
              <a:t>Jauns priekšlikums – ES </a:t>
            </a:r>
            <a:r>
              <a:rPr lang="lv-LV" b="1" dirty="0"/>
              <a:t>Atveseļošanās </a:t>
            </a:r>
            <a:r>
              <a:rPr lang="lv-LV" dirty="0"/>
              <a:t>instrumenta </a:t>
            </a:r>
            <a:r>
              <a:rPr lang="lv-LV" b="1" dirty="0"/>
              <a:t>finansējumu </a:t>
            </a:r>
            <a:r>
              <a:rPr lang="lv-LV" dirty="0"/>
              <a:t>(ERI)</a:t>
            </a:r>
            <a:r>
              <a:rPr lang="lv-LV" b="1" dirty="0"/>
              <a:t> izmantot jau pārejas periodā,</a:t>
            </a:r>
            <a:r>
              <a:rPr lang="lv-LV" dirty="0"/>
              <a:t> nevis nākamajā KLP plānošanas periodā</a:t>
            </a:r>
          </a:p>
        </p:txBody>
      </p:sp>
      <p:pic>
        <p:nvPicPr>
          <p:cNvPr id="4" name="Picture 2" descr="ES flag_2colors ">
            <a:extLst>
              <a:ext uri="{FF2B5EF4-FFF2-40B4-BE49-F238E27FC236}">
                <a16:creationId xmlns:a16="http://schemas.microsoft.com/office/drawing/2014/main" id="{9F614024-86B5-40FC-BDEC-878B733F61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57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0FEF10B1-8ECA-464E-B928-F84E52A69B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460504" cy="1709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2614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EC1F428-AC7B-46CD-9E73-1920DA3A8E79}"/>
              </a:ext>
            </a:extLst>
          </p:cNvPr>
          <p:cNvGraphicFramePr>
            <a:graphicFrameLocks noGrp="1"/>
          </p:cNvGraphicFramePr>
          <p:nvPr>
            <p:extLst>
              <p:ext uri="{D42A27DB-BD31-4B8C-83A1-F6EECF244321}">
                <p14:modId xmlns:p14="http://schemas.microsoft.com/office/powerpoint/2010/main" val="2629351189"/>
              </p:ext>
            </p:extLst>
          </p:nvPr>
        </p:nvGraphicFramePr>
        <p:xfrm>
          <a:off x="1380392" y="1373856"/>
          <a:ext cx="9821008" cy="4525781"/>
        </p:xfrm>
        <a:graphic>
          <a:graphicData uri="http://schemas.openxmlformats.org/drawingml/2006/table">
            <a:tbl>
              <a:tblPr firstRow="1" bandRow="1">
                <a:tableStyleId>{5C22544A-7EE6-4342-B048-85BDC9FD1C3A}</a:tableStyleId>
              </a:tblPr>
              <a:tblGrid>
                <a:gridCol w="3322972">
                  <a:extLst>
                    <a:ext uri="{9D8B030D-6E8A-4147-A177-3AD203B41FA5}">
                      <a16:colId xmlns:a16="http://schemas.microsoft.com/office/drawing/2014/main" val="3756939120"/>
                    </a:ext>
                  </a:extLst>
                </a:gridCol>
                <a:gridCol w="1972090">
                  <a:extLst>
                    <a:ext uri="{9D8B030D-6E8A-4147-A177-3AD203B41FA5}">
                      <a16:colId xmlns:a16="http://schemas.microsoft.com/office/drawing/2014/main" val="2073604675"/>
                    </a:ext>
                  </a:extLst>
                </a:gridCol>
                <a:gridCol w="1798111">
                  <a:extLst>
                    <a:ext uri="{9D8B030D-6E8A-4147-A177-3AD203B41FA5}">
                      <a16:colId xmlns:a16="http://schemas.microsoft.com/office/drawing/2014/main" val="3984150666"/>
                    </a:ext>
                  </a:extLst>
                </a:gridCol>
                <a:gridCol w="1610175">
                  <a:extLst>
                    <a:ext uri="{9D8B030D-6E8A-4147-A177-3AD203B41FA5}">
                      <a16:colId xmlns:a16="http://schemas.microsoft.com/office/drawing/2014/main" val="4080522088"/>
                    </a:ext>
                  </a:extLst>
                </a:gridCol>
                <a:gridCol w="1117660">
                  <a:extLst>
                    <a:ext uri="{9D8B030D-6E8A-4147-A177-3AD203B41FA5}">
                      <a16:colId xmlns:a16="http://schemas.microsoft.com/office/drawing/2014/main" val="3546262792"/>
                    </a:ext>
                  </a:extLst>
                </a:gridCol>
              </a:tblGrid>
              <a:tr h="897353">
                <a:tc>
                  <a:txBody>
                    <a:bodyPr/>
                    <a:lstStyle/>
                    <a:p>
                      <a:pPr algn="ctr"/>
                      <a:r>
                        <a:rPr lang="lv-LV" sz="2000" dirty="0">
                          <a:solidFill>
                            <a:schemeClr val="tx1"/>
                          </a:solidFill>
                        </a:rPr>
                        <a:t>Izmaksas</a:t>
                      </a:r>
                    </a:p>
                  </a:txBody>
                  <a:tcPr/>
                </a:tc>
                <a:tc>
                  <a:txBody>
                    <a:bodyPr/>
                    <a:lstStyle/>
                    <a:p>
                      <a:pPr algn="ctr"/>
                      <a:r>
                        <a:rPr lang="lv-LV" sz="2000" dirty="0">
                          <a:solidFill>
                            <a:schemeClr val="tx1"/>
                          </a:solidFill>
                        </a:rPr>
                        <a:t>2021.gads </a:t>
                      </a:r>
                    </a:p>
                    <a:p>
                      <a:pPr algn="ctr"/>
                      <a:r>
                        <a:rPr lang="lv-LV" sz="2000" dirty="0">
                          <a:solidFill>
                            <a:schemeClr val="tx1"/>
                          </a:solidFill>
                        </a:rPr>
                        <a:t>mlj. EUR</a:t>
                      </a:r>
                    </a:p>
                  </a:txBody>
                  <a:tcPr/>
                </a:tc>
                <a:tc>
                  <a:txBody>
                    <a:bodyPr/>
                    <a:lstStyle/>
                    <a:p>
                      <a:pPr algn="ctr"/>
                      <a:r>
                        <a:rPr lang="lv-LV" sz="2000" dirty="0">
                          <a:solidFill>
                            <a:schemeClr val="tx1"/>
                          </a:solidFill>
                        </a:rPr>
                        <a:t>2022.gads </a:t>
                      </a:r>
                    </a:p>
                    <a:p>
                      <a:pPr algn="ctr"/>
                      <a:r>
                        <a:rPr lang="lv-LV" sz="2000" dirty="0">
                          <a:solidFill>
                            <a:schemeClr val="tx1"/>
                          </a:solidFill>
                        </a:rPr>
                        <a:t>mlj. EUR</a:t>
                      </a:r>
                    </a:p>
                  </a:txBody>
                  <a:tcPr/>
                </a:tc>
                <a:tc>
                  <a:txBody>
                    <a:bodyPr/>
                    <a:lstStyle/>
                    <a:p>
                      <a:pPr algn="ctr"/>
                      <a:r>
                        <a:rPr lang="lv-LV" sz="2000" dirty="0">
                          <a:solidFill>
                            <a:schemeClr val="tx1"/>
                          </a:solidFill>
                        </a:rPr>
                        <a:t>Kopā, mlj. EUR</a:t>
                      </a:r>
                    </a:p>
                  </a:txBody>
                  <a:tcPr/>
                </a:tc>
                <a:tc>
                  <a:txBody>
                    <a:bodyPr/>
                    <a:lstStyle/>
                    <a:p>
                      <a:pPr algn="ctr"/>
                      <a:r>
                        <a:rPr lang="lv-LV" sz="2000" dirty="0">
                          <a:solidFill>
                            <a:schemeClr val="tx1"/>
                          </a:solidFill>
                        </a:rPr>
                        <a:t>%</a:t>
                      </a:r>
                    </a:p>
                  </a:txBody>
                  <a:tcPr/>
                </a:tc>
                <a:extLst>
                  <a:ext uri="{0D108BD9-81ED-4DB2-BD59-A6C34878D82A}">
                    <a16:rowId xmlns:a16="http://schemas.microsoft.com/office/drawing/2014/main" val="1497109741"/>
                  </a:ext>
                </a:extLst>
              </a:tr>
              <a:tr h="897353">
                <a:tc>
                  <a:txBody>
                    <a:bodyPr/>
                    <a:lstStyle/>
                    <a:p>
                      <a:r>
                        <a:rPr lang="lv-LV" sz="2000" b="1" dirty="0">
                          <a:solidFill>
                            <a:schemeClr val="tx1"/>
                          </a:solidFill>
                        </a:rPr>
                        <a:t>KLP pārejas perioda finansējums </a:t>
                      </a:r>
                    </a:p>
                  </a:txBody>
                  <a:tcPr>
                    <a:solidFill>
                      <a:schemeClr val="accent1"/>
                    </a:solidFill>
                  </a:tcPr>
                </a:tc>
                <a:tc>
                  <a:txBody>
                    <a:bodyPr/>
                    <a:lstStyle/>
                    <a:p>
                      <a:pPr algn="ctr"/>
                      <a:r>
                        <a:rPr lang="lv-LV" sz="2000" b="1" dirty="0"/>
                        <a:t>211,0</a:t>
                      </a:r>
                    </a:p>
                  </a:txBody>
                  <a:tcPr/>
                </a:tc>
                <a:tc>
                  <a:txBody>
                    <a:bodyPr/>
                    <a:lstStyle/>
                    <a:p>
                      <a:pPr algn="ctr"/>
                      <a:r>
                        <a:rPr lang="lv-LV" sz="2000" b="1" dirty="0"/>
                        <a:t>172,8</a:t>
                      </a:r>
                    </a:p>
                  </a:txBody>
                  <a:tcPr/>
                </a:tc>
                <a:tc>
                  <a:txBody>
                    <a:bodyPr/>
                    <a:lstStyle/>
                    <a:p>
                      <a:pPr algn="ctr"/>
                      <a:r>
                        <a:rPr lang="lv-LV" sz="2000" b="1" dirty="0"/>
                        <a:t>383,8</a:t>
                      </a:r>
                    </a:p>
                  </a:txBody>
                  <a:tcPr/>
                </a:tc>
                <a:tc>
                  <a:txBody>
                    <a:bodyPr/>
                    <a:lstStyle/>
                    <a:p>
                      <a:r>
                        <a:rPr lang="lv-LV" b="1" dirty="0"/>
                        <a:t>100%</a:t>
                      </a:r>
                    </a:p>
                  </a:txBody>
                  <a:tcPr/>
                </a:tc>
                <a:extLst>
                  <a:ext uri="{0D108BD9-81ED-4DB2-BD59-A6C34878D82A}">
                    <a16:rowId xmlns:a16="http://schemas.microsoft.com/office/drawing/2014/main" val="3257217925"/>
                  </a:ext>
                </a:extLst>
              </a:tr>
              <a:tr h="507200">
                <a:tc>
                  <a:txBody>
                    <a:bodyPr/>
                    <a:lstStyle/>
                    <a:p>
                      <a:pPr algn="r"/>
                      <a:r>
                        <a:rPr lang="lv-LV" dirty="0">
                          <a:solidFill>
                            <a:schemeClr val="tx1"/>
                          </a:solidFill>
                        </a:rPr>
                        <a:t>ELFLA līdzfinansējums</a:t>
                      </a:r>
                    </a:p>
                  </a:txBody>
                  <a:tcPr>
                    <a:solidFill>
                      <a:schemeClr val="accent1">
                        <a:lumMod val="60000"/>
                        <a:lumOff val="40000"/>
                      </a:schemeClr>
                    </a:solidFill>
                  </a:tcPr>
                </a:tc>
                <a:tc>
                  <a:txBody>
                    <a:bodyPr/>
                    <a:lstStyle/>
                    <a:p>
                      <a:pPr algn="r"/>
                      <a:r>
                        <a:rPr lang="lv-LV" sz="2000" dirty="0"/>
                        <a:t>143,5</a:t>
                      </a:r>
                    </a:p>
                  </a:txBody>
                  <a:tcPr/>
                </a:tc>
                <a:tc>
                  <a:txBody>
                    <a:bodyPr/>
                    <a:lstStyle/>
                    <a:p>
                      <a:pPr algn="r"/>
                      <a:r>
                        <a:rPr lang="lv-LV" sz="2000" dirty="0"/>
                        <a:t>117,5</a:t>
                      </a:r>
                    </a:p>
                  </a:txBody>
                  <a:tcPr/>
                </a:tc>
                <a:tc>
                  <a:txBody>
                    <a:bodyPr/>
                    <a:lstStyle/>
                    <a:p>
                      <a:pPr algn="r"/>
                      <a:r>
                        <a:rPr lang="lv-LV" sz="2000" dirty="0"/>
                        <a:t>261,0</a:t>
                      </a:r>
                    </a:p>
                  </a:txBody>
                  <a:tcPr/>
                </a:tc>
                <a:tc>
                  <a:txBody>
                    <a:bodyPr/>
                    <a:lstStyle/>
                    <a:p>
                      <a:pPr algn="r"/>
                      <a:r>
                        <a:rPr lang="lv-LV" dirty="0"/>
                        <a:t>68%</a:t>
                      </a:r>
                    </a:p>
                  </a:txBody>
                  <a:tcPr/>
                </a:tc>
                <a:extLst>
                  <a:ext uri="{0D108BD9-81ED-4DB2-BD59-A6C34878D82A}">
                    <a16:rowId xmlns:a16="http://schemas.microsoft.com/office/drawing/2014/main" val="1472973769"/>
                  </a:ext>
                </a:extLst>
              </a:tr>
              <a:tr h="819322">
                <a:tc>
                  <a:txBody>
                    <a:bodyPr/>
                    <a:lstStyle/>
                    <a:p>
                      <a:pPr algn="r"/>
                      <a:r>
                        <a:rPr lang="lv-LV" dirty="0">
                          <a:solidFill>
                            <a:schemeClr val="tx1"/>
                          </a:solidFill>
                        </a:rPr>
                        <a:t>Valsts budžeta līdzfinansējums</a:t>
                      </a:r>
                    </a:p>
                  </a:txBody>
                  <a:tcPr>
                    <a:solidFill>
                      <a:schemeClr val="accent1">
                        <a:lumMod val="60000"/>
                        <a:lumOff val="40000"/>
                      </a:schemeClr>
                    </a:solidFill>
                  </a:tcPr>
                </a:tc>
                <a:tc>
                  <a:txBody>
                    <a:bodyPr/>
                    <a:lstStyle/>
                    <a:p>
                      <a:pPr algn="r"/>
                      <a:r>
                        <a:rPr lang="lv-LV" sz="2000" dirty="0"/>
                        <a:t>67,5</a:t>
                      </a:r>
                    </a:p>
                  </a:txBody>
                  <a:tcPr/>
                </a:tc>
                <a:tc>
                  <a:txBody>
                    <a:bodyPr/>
                    <a:lstStyle/>
                    <a:p>
                      <a:pPr algn="r"/>
                      <a:r>
                        <a:rPr lang="lv-LV" sz="2000" dirty="0"/>
                        <a:t>55,3</a:t>
                      </a:r>
                    </a:p>
                  </a:txBody>
                  <a:tcPr/>
                </a:tc>
                <a:tc>
                  <a:txBody>
                    <a:bodyPr/>
                    <a:lstStyle/>
                    <a:p>
                      <a:pPr algn="r"/>
                      <a:r>
                        <a:rPr lang="lv-LV" sz="2000" dirty="0"/>
                        <a:t>122,8</a:t>
                      </a:r>
                    </a:p>
                  </a:txBody>
                  <a:tcPr/>
                </a:tc>
                <a:tc>
                  <a:txBody>
                    <a:bodyPr/>
                    <a:lstStyle/>
                    <a:p>
                      <a:pPr algn="r"/>
                      <a:r>
                        <a:rPr lang="lv-LV" dirty="0"/>
                        <a:t>32%</a:t>
                      </a:r>
                    </a:p>
                  </a:txBody>
                  <a:tcPr/>
                </a:tc>
                <a:extLst>
                  <a:ext uri="{0D108BD9-81ED-4DB2-BD59-A6C34878D82A}">
                    <a16:rowId xmlns:a16="http://schemas.microsoft.com/office/drawing/2014/main" val="1088012563"/>
                  </a:ext>
                </a:extLst>
              </a:tr>
              <a:tr h="897353">
                <a:tc>
                  <a:txBody>
                    <a:bodyPr/>
                    <a:lstStyle/>
                    <a:p>
                      <a:r>
                        <a:rPr lang="lv-LV" sz="2000" b="1" dirty="0">
                          <a:solidFill>
                            <a:schemeClr val="tx1"/>
                          </a:solidFill>
                        </a:rPr>
                        <a:t>Atveseļošanās instrumenta finansējums</a:t>
                      </a:r>
                    </a:p>
                  </a:txBody>
                  <a:tcPr>
                    <a:solidFill>
                      <a:schemeClr val="accent1"/>
                    </a:solidFill>
                  </a:tcPr>
                </a:tc>
                <a:tc>
                  <a:txBody>
                    <a:bodyPr/>
                    <a:lstStyle/>
                    <a:p>
                      <a:pPr algn="ctr"/>
                      <a:r>
                        <a:rPr lang="lv-LV" sz="2000" b="1" dirty="0"/>
                        <a:t>25,6</a:t>
                      </a:r>
                    </a:p>
                  </a:txBody>
                  <a:tcPr/>
                </a:tc>
                <a:tc>
                  <a:txBody>
                    <a:bodyPr/>
                    <a:lstStyle/>
                    <a:p>
                      <a:pPr algn="ctr"/>
                      <a:r>
                        <a:rPr lang="lv-LV" sz="2000" b="1" dirty="0"/>
                        <a:t>59,8</a:t>
                      </a:r>
                    </a:p>
                  </a:txBody>
                  <a:tcPr/>
                </a:tc>
                <a:tc>
                  <a:txBody>
                    <a:bodyPr/>
                    <a:lstStyle/>
                    <a:p>
                      <a:pPr algn="ctr"/>
                      <a:r>
                        <a:rPr lang="lv-LV" sz="2000" b="1" dirty="0"/>
                        <a:t>85,4</a:t>
                      </a:r>
                    </a:p>
                  </a:txBody>
                  <a:tcPr/>
                </a:tc>
                <a:tc>
                  <a:txBody>
                    <a:bodyPr/>
                    <a:lstStyle/>
                    <a:p>
                      <a:r>
                        <a:rPr lang="lv-LV" b="1" dirty="0"/>
                        <a:t>100%</a:t>
                      </a:r>
                    </a:p>
                  </a:txBody>
                  <a:tcPr/>
                </a:tc>
                <a:extLst>
                  <a:ext uri="{0D108BD9-81ED-4DB2-BD59-A6C34878D82A}">
                    <a16:rowId xmlns:a16="http://schemas.microsoft.com/office/drawing/2014/main" val="1094436618"/>
                  </a:ext>
                </a:extLst>
              </a:tr>
              <a:tr h="507200">
                <a:tc>
                  <a:txBody>
                    <a:bodyPr/>
                    <a:lstStyle/>
                    <a:p>
                      <a:r>
                        <a:rPr lang="lv-LV" sz="2000" b="1" dirty="0">
                          <a:solidFill>
                            <a:schemeClr val="tx1"/>
                          </a:solidFill>
                        </a:rPr>
                        <a:t>Kopā</a:t>
                      </a:r>
                    </a:p>
                  </a:txBody>
                  <a:tcPr>
                    <a:solidFill>
                      <a:schemeClr val="accent1"/>
                    </a:solidFill>
                  </a:tcPr>
                </a:tc>
                <a:tc>
                  <a:txBody>
                    <a:bodyPr/>
                    <a:lstStyle/>
                    <a:p>
                      <a:pPr algn="ctr"/>
                      <a:r>
                        <a:rPr lang="lv-LV" sz="2000" b="1" dirty="0"/>
                        <a:t>236,6</a:t>
                      </a:r>
                    </a:p>
                  </a:txBody>
                  <a:tcPr/>
                </a:tc>
                <a:tc>
                  <a:txBody>
                    <a:bodyPr/>
                    <a:lstStyle/>
                    <a:p>
                      <a:pPr algn="ctr"/>
                      <a:r>
                        <a:rPr lang="lv-LV" sz="2000" b="1" dirty="0"/>
                        <a:t>232,6</a:t>
                      </a:r>
                    </a:p>
                  </a:txBody>
                  <a:tcPr/>
                </a:tc>
                <a:tc>
                  <a:txBody>
                    <a:bodyPr/>
                    <a:lstStyle/>
                    <a:p>
                      <a:pPr algn="ctr"/>
                      <a:r>
                        <a:rPr lang="lv-LV" sz="2000" b="1" dirty="0"/>
                        <a:t>469,2*</a:t>
                      </a:r>
                    </a:p>
                  </a:txBody>
                  <a:tcPr/>
                </a:tc>
                <a:tc>
                  <a:txBody>
                    <a:bodyPr/>
                    <a:lstStyle/>
                    <a:p>
                      <a:r>
                        <a:rPr lang="lv-LV" b="1" dirty="0"/>
                        <a:t>x</a:t>
                      </a:r>
                    </a:p>
                  </a:txBody>
                  <a:tcPr/>
                </a:tc>
                <a:extLst>
                  <a:ext uri="{0D108BD9-81ED-4DB2-BD59-A6C34878D82A}">
                    <a16:rowId xmlns:a16="http://schemas.microsoft.com/office/drawing/2014/main" val="1684006040"/>
                  </a:ext>
                </a:extLst>
              </a:tr>
            </a:tbl>
          </a:graphicData>
        </a:graphic>
      </p:graphicFrame>
      <p:sp>
        <p:nvSpPr>
          <p:cNvPr id="6" name="Title 1">
            <a:extLst>
              <a:ext uri="{FF2B5EF4-FFF2-40B4-BE49-F238E27FC236}">
                <a16:creationId xmlns:a16="http://schemas.microsoft.com/office/drawing/2014/main" id="{9118D265-6E10-465C-8054-070DDAE5E618}"/>
              </a:ext>
            </a:extLst>
          </p:cNvPr>
          <p:cNvSpPr txBox="1">
            <a:spLocks/>
          </p:cNvSpPr>
          <p:nvPr/>
        </p:nvSpPr>
        <p:spPr>
          <a:xfrm>
            <a:off x="3102560" y="355107"/>
            <a:ext cx="7886700" cy="118580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800" b="1" dirty="0">
                <a:solidFill>
                  <a:srgbClr val="C00000"/>
                </a:solidFill>
              </a:rPr>
              <a:t>FINANSĒJUMS LAUKU ATTĪSTĪBAI PĀREJAS PERIODĀ</a:t>
            </a:r>
            <a:endParaRPr lang="lv-LV" sz="2800" dirty="0">
              <a:solidFill>
                <a:srgbClr val="C00000"/>
              </a:solidFill>
            </a:endParaRPr>
          </a:p>
        </p:txBody>
      </p:sp>
      <p:sp>
        <p:nvSpPr>
          <p:cNvPr id="8" name="TextBox 7">
            <a:extLst>
              <a:ext uri="{FF2B5EF4-FFF2-40B4-BE49-F238E27FC236}">
                <a16:creationId xmlns:a16="http://schemas.microsoft.com/office/drawing/2014/main" id="{500347C9-FF35-4653-BC50-130C58B0DA40}"/>
              </a:ext>
            </a:extLst>
          </p:cNvPr>
          <p:cNvSpPr txBox="1"/>
          <p:nvPr/>
        </p:nvSpPr>
        <p:spPr>
          <a:xfrm>
            <a:off x="1452978" y="6112276"/>
            <a:ext cx="9215023" cy="338554"/>
          </a:xfrm>
          <a:prstGeom prst="rect">
            <a:avLst/>
          </a:prstGeom>
          <a:noFill/>
        </p:spPr>
        <p:txBody>
          <a:bodyPr wrap="square" rtlCol="0">
            <a:spAutoFit/>
          </a:bodyPr>
          <a:lstStyle/>
          <a:p>
            <a:r>
              <a:rPr lang="lv-LV" sz="1600" dirty="0"/>
              <a:t>*Šajā periodā piemēro «N+3» principu, t.i. saistības var uzņemties un apmaksāt līdz 2025.g. 31. decembrim</a:t>
            </a:r>
          </a:p>
        </p:txBody>
      </p:sp>
    </p:spTree>
    <p:extLst>
      <p:ext uri="{BB962C8B-B14F-4D97-AF65-F5344CB8AC3E}">
        <p14:creationId xmlns:p14="http://schemas.microsoft.com/office/powerpoint/2010/main" val="1273609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6BAA60-7A97-4D82-BC37-E91FA727ACDA}"/>
              </a:ext>
            </a:extLst>
          </p:cNvPr>
          <p:cNvSpPr>
            <a:spLocks noGrp="1"/>
          </p:cNvSpPr>
          <p:nvPr>
            <p:ph type="title" idx="4294967295"/>
          </p:nvPr>
        </p:nvSpPr>
        <p:spPr>
          <a:xfrm>
            <a:off x="3266628" y="61914"/>
            <a:ext cx="7401372" cy="1074429"/>
          </a:xfrm>
        </p:spPr>
        <p:txBody>
          <a:bodyPr>
            <a:noAutofit/>
          </a:bodyPr>
          <a:lstStyle/>
          <a:p>
            <a:pPr algn="ctr"/>
            <a:r>
              <a:rPr lang="lv-LV" sz="2800" b="1" dirty="0">
                <a:solidFill>
                  <a:srgbClr val="C00000"/>
                </a:solidFill>
              </a:rPr>
              <a:t>LAUKU ATTĪSTĪBAS PASĀKUMI PĀREJAS PERIODĀ 2021.- [2022] GADĀ</a:t>
            </a:r>
          </a:p>
        </p:txBody>
      </p:sp>
      <p:graphicFrame>
        <p:nvGraphicFramePr>
          <p:cNvPr id="4" name="Table 4">
            <a:extLst>
              <a:ext uri="{FF2B5EF4-FFF2-40B4-BE49-F238E27FC236}">
                <a16:creationId xmlns:a16="http://schemas.microsoft.com/office/drawing/2014/main" id="{A124DA15-0B56-464A-9A1B-F8F52C3A2C98}"/>
              </a:ext>
            </a:extLst>
          </p:cNvPr>
          <p:cNvGraphicFramePr>
            <a:graphicFrameLocks noGrp="1"/>
          </p:cNvGraphicFramePr>
          <p:nvPr>
            <p:extLst>
              <p:ext uri="{D42A27DB-BD31-4B8C-83A1-F6EECF244321}">
                <p14:modId xmlns:p14="http://schemas.microsoft.com/office/powerpoint/2010/main" val="1467808453"/>
              </p:ext>
            </p:extLst>
          </p:nvPr>
        </p:nvGraphicFramePr>
        <p:xfrm>
          <a:off x="1168401" y="1457007"/>
          <a:ext cx="10184268" cy="4886960"/>
        </p:xfrm>
        <a:graphic>
          <a:graphicData uri="http://schemas.openxmlformats.org/drawingml/2006/table">
            <a:tbl>
              <a:tblPr firstRow="1" bandRow="1">
                <a:tableStyleId>{5C22544A-7EE6-4342-B048-85BDC9FD1C3A}</a:tableStyleId>
              </a:tblPr>
              <a:tblGrid>
                <a:gridCol w="6011364">
                  <a:extLst>
                    <a:ext uri="{9D8B030D-6E8A-4147-A177-3AD203B41FA5}">
                      <a16:colId xmlns:a16="http://schemas.microsoft.com/office/drawing/2014/main" val="1719332914"/>
                    </a:ext>
                  </a:extLst>
                </a:gridCol>
                <a:gridCol w="2037492">
                  <a:extLst>
                    <a:ext uri="{9D8B030D-6E8A-4147-A177-3AD203B41FA5}">
                      <a16:colId xmlns:a16="http://schemas.microsoft.com/office/drawing/2014/main" val="3316520390"/>
                    </a:ext>
                  </a:extLst>
                </a:gridCol>
                <a:gridCol w="2135412">
                  <a:extLst>
                    <a:ext uri="{9D8B030D-6E8A-4147-A177-3AD203B41FA5}">
                      <a16:colId xmlns:a16="http://schemas.microsoft.com/office/drawing/2014/main" val="1300499464"/>
                    </a:ext>
                  </a:extLst>
                </a:gridCol>
              </a:tblGrid>
              <a:tr h="173180">
                <a:tc>
                  <a:txBody>
                    <a:bodyPr/>
                    <a:lstStyle/>
                    <a:p>
                      <a:pPr algn="ctr"/>
                      <a:r>
                        <a:rPr lang="lv-LV" b="1" dirty="0">
                          <a:solidFill>
                            <a:schemeClr val="tx1"/>
                          </a:solidFill>
                        </a:rPr>
                        <a:t>Pasākums</a:t>
                      </a:r>
                    </a:p>
                  </a:txBody>
                  <a:tcPr/>
                </a:tc>
                <a:tc>
                  <a:txBody>
                    <a:bodyPr/>
                    <a:lstStyle/>
                    <a:p>
                      <a:pPr algn="ctr"/>
                      <a:r>
                        <a:rPr lang="lv-LV" b="1" dirty="0">
                          <a:solidFill>
                            <a:schemeClr val="tx1"/>
                          </a:solidFill>
                        </a:rPr>
                        <a:t>KLP finansējums, mlj. EUR</a:t>
                      </a:r>
                    </a:p>
                  </a:txBody>
                  <a:tcPr/>
                </a:tc>
                <a:tc>
                  <a:txBody>
                    <a:bodyPr/>
                    <a:lstStyle/>
                    <a:p>
                      <a:pPr algn="ctr"/>
                      <a:r>
                        <a:rPr lang="lv-LV" b="1" dirty="0">
                          <a:solidFill>
                            <a:schemeClr val="tx1"/>
                          </a:solidFill>
                        </a:rPr>
                        <a:t>ERI finansējums, mlj. EUR</a:t>
                      </a:r>
                    </a:p>
                  </a:txBody>
                  <a:tcPr/>
                </a:tc>
                <a:extLst>
                  <a:ext uri="{0D108BD9-81ED-4DB2-BD59-A6C34878D82A}">
                    <a16:rowId xmlns:a16="http://schemas.microsoft.com/office/drawing/2014/main" val="937384303"/>
                  </a:ext>
                </a:extLst>
              </a:tr>
              <a:tr h="370840">
                <a:tc>
                  <a:txBody>
                    <a:bodyPr/>
                    <a:lstStyle/>
                    <a:p>
                      <a:r>
                        <a:rPr lang="lv-LV" dirty="0"/>
                        <a:t>M01 Zināšanu pārnese un informācijas pasākumi</a:t>
                      </a:r>
                    </a:p>
                  </a:txBody>
                  <a:tcPr/>
                </a:tc>
                <a:tc>
                  <a:txBody>
                    <a:bodyPr/>
                    <a:lstStyle/>
                    <a:p>
                      <a:pPr algn="ctr"/>
                      <a:r>
                        <a:rPr lang="lv-LV" dirty="0"/>
                        <a:t>10,0</a:t>
                      </a:r>
                    </a:p>
                  </a:txBody>
                  <a:tcPr/>
                </a:tc>
                <a:tc>
                  <a:txBody>
                    <a:bodyPr/>
                    <a:lstStyle/>
                    <a:p>
                      <a:pPr algn="ctr"/>
                      <a:r>
                        <a:rPr lang="lv-LV" dirty="0"/>
                        <a:t>0</a:t>
                      </a:r>
                    </a:p>
                  </a:txBody>
                  <a:tcPr/>
                </a:tc>
                <a:extLst>
                  <a:ext uri="{0D108BD9-81ED-4DB2-BD59-A6C34878D82A}">
                    <a16:rowId xmlns:a16="http://schemas.microsoft.com/office/drawing/2014/main" val="2010635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M04 Ieguldījumi materiālajos aktīvos</a:t>
                      </a:r>
                    </a:p>
                  </a:txBody>
                  <a:tcPr/>
                </a:tc>
                <a:tc>
                  <a:txBody>
                    <a:bodyPr/>
                    <a:lstStyle/>
                    <a:p>
                      <a:pPr algn="ctr"/>
                      <a:r>
                        <a:rPr lang="lv-LV" dirty="0"/>
                        <a:t>156,2</a:t>
                      </a:r>
                    </a:p>
                  </a:txBody>
                  <a:tcPr/>
                </a:tc>
                <a:tc>
                  <a:txBody>
                    <a:bodyPr/>
                    <a:lstStyle/>
                    <a:p>
                      <a:pPr algn="ctr"/>
                      <a:r>
                        <a:rPr lang="lv-LV" b="1" dirty="0"/>
                        <a:t>61,1</a:t>
                      </a:r>
                    </a:p>
                  </a:txBody>
                  <a:tcPr/>
                </a:tc>
                <a:extLst>
                  <a:ext uri="{0D108BD9-81ED-4DB2-BD59-A6C34878D82A}">
                    <a16:rowId xmlns:a16="http://schemas.microsoft.com/office/drawing/2014/main" val="21598864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M06 </a:t>
                      </a:r>
                      <a:r>
                        <a:rPr lang="lv-LV" sz="1800" dirty="0"/>
                        <a:t>Lauku saimniecību un uzņēmējdarbības attīstība</a:t>
                      </a:r>
                      <a:endParaRPr lang="lv-LV" dirty="0"/>
                    </a:p>
                  </a:txBody>
                  <a:tcPr/>
                </a:tc>
                <a:tc>
                  <a:txBody>
                    <a:bodyPr/>
                    <a:lstStyle/>
                    <a:p>
                      <a:pPr algn="ctr"/>
                      <a:r>
                        <a:rPr lang="lv-LV" dirty="0"/>
                        <a:t>7,0</a:t>
                      </a:r>
                    </a:p>
                  </a:txBody>
                  <a:tcPr/>
                </a:tc>
                <a:tc>
                  <a:txBody>
                    <a:bodyPr/>
                    <a:lstStyle/>
                    <a:p>
                      <a:pPr algn="ctr"/>
                      <a:r>
                        <a:rPr lang="lv-LV" b="1" dirty="0"/>
                        <a:t>20,0</a:t>
                      </a:r>
                    </a:p>
                  </a:txBody>
                  <a:tcPr/>
                </a:tc>
                <a:extLst>
                  <a:ext uri="{0D108BD9-81ED-4DB2-BD59-A6C34878D82A}">
                    <a16:rowId xmlns:a16="http://schemas.microsoft.com/office/drawing/2014/main" val="7069163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M08 </a:t>
                      </a:r>
                      <a:r>
                        <a:rPr lang="lv-LV" sz="1800" dirty="0"/>
                        <a:t>Ieguldījumi meža platību paplašināšanā un meža dzīvotspējas uzlabošanā </a:t>
                      </a:r>
                    </a:p>
                  </a:txBody>
                  <a:tcPr/>
                </a:tc>
                <a:tc>
                  <a:txBody>
                    <a:bodyPr/>
                    <a:lstStyle/>
                    <a:p>
                      <a:pPr algn="ctr"/>
                      <a:r>
                        <a:rPr lang="lv-LV" dirty="0"/>
                        <a:t>11,0</a:t>
                      </a:r>
                    </a:p>
                  </a:txBody>
                  <a:tcPr/>
                </a:tc>
                <a:tc>
                  <a:txBody>
                    <a:bodyPr/>
                    <a:lstStyle/>
                    <a:p>
                      <a:pPr algn="ctr"/>
                      <a:r>
                        <a:rPr lang="lv-LV" dirty="0"/>
                        <a:t>0</a:t>
                      </a:r>
                    </a:p>
                  </a:txBody>
                  <a:tcPr/>
                </a:tc>
                <a:extLst>
                  <a:ext uri="{0D108BD9-81ED-4DB2-BD59-A6C34878D82A}">
                    <a16:rowId xmlns:a16="http://schemas.microsoft.com/office/drawing/2014/main" val="4147793989"/>
                  </a:ext>
                </a:extLst>
              </a:tr>
              <a:tr h="370840">
                <a:tc>
                  <a:txBody>
                    <a:bodyPr/>
                    <a:lstStyle/>
                    <a:p>
                      <a:r>
                        <a:rPr lang="lv-LV" dirty="0"/>
                        <a:t>M10 Agrovide un klimats</a:t>
                      </a:r>
                    </a:p>
                  </a:txBody>
                  <a:tcPr/>
                </a:tc>
                <a:tc>
                  <a:txBody>
                    <a:bodyPr/>
                    <a:lstStyle/>
                    <a:p>
                      <a:pPr algn="ctr"/>
                      <a:r>
                        <a:rPr lang="lv-LV" dirty="0"/>
                        <a:t>33,2</a:t>
                      </a:r>
                    </a:p>
                  </a:txBody>
                  <a:tcPr/>
                </a:tc>
                <a:tc>
                  <a:txBody>
                    <a:bodyPr/>
                    <a:lstStyle/>
                    <a:p>
                      <a:pPr algn="ctr"/>
                      <a:r>
                        <a:rPr lang="lv-LV" dirty="0"/>
                        <a:t>0</a:t>
                      </a:r>
                    </a:p>
                  </a:txBody>
                  <a:tcPr/>
                </a:tc>
                <a:extLst>
                  <a:ext uri="{0D108BD9-81ED-4DB2-BD59-A6C34878D82A}">
                    <a16:rowId xmlns:a16="http://schemas.microsoft.com/office/drawing/2014/main" val="261378816"/>
                  </a:ext>
                </a:extLst>
              </a:tr>
              <a:tr h="370840">
                <a:tc>
                  <a:txBody>
                    <a:bodyPr/>
                    <a:lstStyle/>
                    <a:p>
                      <a:r>
                        <a:rPr lang="lv-LV" dirty="0"/>
                        <a:t>M11 Bioloģiskā lauksaimniecība</a:t>
                      </a:r>
                    </a:p>
                  </a:txBody>
                  <a:tcPr/>
                </a:tc>
                <a:tc>
                  <a:txBody>
                    <a:bodyPr/>
                    <a:lstStyle/>
                    <a:p>
                      <a:pPr algn="ctr"/>
                      <a:r>
                        <a:rPr lang="lv-LV" dirty="0"/>
                        <a:t>70,0</a:t>
                      </a:r>
                    </a:p>
                  </a:txBody>
                  <a:tcPr/>
                </a:tc>
                <a:tc>
                  <a:txBody>
                    <a:bodyPr/>
                    <a:lstStyle/>
                    <a:p>
                      <a:pPr algn="ctr"/>
                      <a:r>
                        <a:rPr lang="lv-LV" dirty="0"/>
                        <a:t>0</a:t>
                      </a:r>
                    </a:p>
                  </a:txBody>
                  <a:tcPr/>
                </a:tc>
                <a:extLst>
                  <a:ext uri="{0D108BD9-81ED-4DB2-BD59-A6C34878D82A}">
                    <a16:rowId xmlns:a16="http://schemas.microsoft.com/office/drawing/2014/main" val="17704067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M12 </a:t>
                      </a:r>
                      <a:r>
                        <a:rPr lang="lv-LV" sz="1800" dirty="0"/>
                        <a:t>Kompensācijas maksājums par NATURA 2000 mežu teritorijām</a:t>
                      </a:r>
                    </a:p>
                  </a:txBody>
                  <a:tcPr/>
                </a:tc>
                <a:tc>
                  <a:txBody>
                    <a:bodyPr/>
                    <a:lstStyle/>
                    <a:p>
                      <a:pPr algn="ctr"/>
                      <a:r>
                        <a:rPr lang="lv-LV" dirty="0"/>
                        <a:t>12,0</a:t>
                      </a:r>
                    </a:p>
                  </a:txBody>
                  <a:tcPr/>
                </a:tc>
                <a:tc>
                  <a:txBody>
                    <a:bodyPr/>
                    <a:lstStyle/>
                    <a:p>
                      <a:pPr algn="ctr"/>
                      <a:r>
                        <a:rPr lang="lv-LV" dirty="0"/>
                        <a:t>0</a:t>
                      </a:r>
                    </a:p>
                  </a:txBody>
                  <a:tcPr/>
                </a:tc>
                <a:extLst>
                  <a:ext uri="{0D108BD9-81ED-4DB2-BD59-A6C34878D82A}">
                    <a16:rowId xmlns:a16="http://schemas.microsoft.com/office/drawing/2014/main" val="14068353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t>M16 Sadarbība</a:t>
                      </a:r>
                    </a:p>
                  </a:txBody>
                  <a:tcPr/>
                </a:tc>
                <a:tc>
                  <a:txBody>
                    <a:bodyPr/>
                    <a:lstStyle/>
                    <a:p>
                      <a:pPr algn="ctr"/>
                      <a:r>
                        <a:rPr lang="lv-LV" dirty="0"/>
                        <a:t>10,0</a:t>
                      </a:r>
                    </a:p>
                  </a:txBody>
                  <a:tcPr/>
                </a:tc>
                <a:tc>
                  <a:txBody>
                    <a:bodyPr/>
                    <a:lstStyle/>
                    <a:p>
                      <a:pPr algn="ctr"/>
                      <a:r>
                        <a:rPr lang="lv-LV" dirty="0"/>
                        <a:t>0</a:t>
                      </a:r>
                    </a:p>
                  </a:txBody>
                  <a:tcPr/>
                </a:tc>
                <a:extLst>
                  <a:ext uri="{0D108BD9-81ED-4DB2-BD59-A6C34878D82A}">
                    <a16:rowId xmlns:a16="http://schemas.microsoft.com/office/drawing/2014/main" val="906457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t>M17 Ražas, dzīvnieku un augu apdrošināšanas prēmija</a:t>
                      </a:r>
                    </a:p>
                  </a:txBody>
                  <a:tcPr/>
                </a:tc>
                <a:tc>
                  <a:txBody>
                    <a:bodyPr/>
                    <a:lstStyle/>
                    <a:p>
                      <a:pPr algn="ctr"/>
                      <a:r>
                        <a:rPr lang="lv-LV" dirty="0"/>
                        <a:t>20,0</a:t>
                      </a:r>
                    </a:p>
                  </a:txBody>
                  <a:tcPr/>
                </a:tc>
                <a:tc>
                  <a:txBody>
                    <a:bodyPr/>
                    <a:lstStyle/>
                    <a:p>
                      <a:pPr algn="ctr"/>
                      <a:r>
                        <a:rPr lang="lv-LV" dirty="0"/>
                        <a:t>0</a:t>
                      </a:r>
                    </a:p>
                  </a:txBody>
                  <a:tcPr/>
                </a:tc>
                <a:extLst>
                  <a:ext uri="{0D108BD9-81ED-4DB2-BD59-A6C34878D82A}">
                    <a16:rowId xmlns:a16="http://schemas.microsoft.com/office/drawing/2014/main" val="23892745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t>M20 LEADER</a:t>
                      </a:r>
                    </a:p>
                  </a:txBody>
                  <a:tcPr/>
                </a:tc>
                <a:tc>
                  <a:txBody>
                    <a:bodyPr/>
                    <a:lstStyle/>
                    <a:p>
                      <a:pPr algn="ctr"/>
                      <a:r>
                        <a:rPr lang="lv-LV" dirty="0"/>
                        <a:t>19,55</a:t>
                      </a:r>
                    </a:p>
                  </a:txBody>
                  <a:tcPr/>
                </a:tc>
                <a:tc>
                  <a:txBody>
                    <a:bodyPr/>
                    <a:lstStyle/>
                    <a:p>
                      <a:pPr algn="ctr"/>
                      <a:r>
                        <a:rPr lang="lv-LV" dirty="0"/>
                        <a:t>0</a:t>
                      </a:r>
                    </a:p>
                  </a:txBody>
                  <a:tcPr/>
                </a:tc>
                <a:extLst>
                  <a:ext uri="{0D108BD9-81ED-4DB2-BD59-A6C34878D82A}">
                    <a16:rowId xmlns:a16="http://schemas.microsoft.com/office/drawing/2014/main" val="1839247545"/>
                  </a:ext>
                </a:extLst>
              </a:tr>
            </a:tbl>
          </a:graphicData>
        </a:graphic>
      </p:graphicFrame>
    </p:spTree>
    <p:extLst>
      <p:ext uri="{BB962C8B-B14F-4D97-AF65-F5344CB8AC3E}">
        <p14:creationId xmlns:p14="http://schemas.microsoft.com/office/powerpoint/2010/main" val="2208486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12A993C1-3C9F-411A-AF6B-A4CD2F28EFEA}"/>
              </a:ext>
            </a:extLst>
          </p:cNvPr>
          <p:cNvSpPr txBox="1">
            <a:spLocks/>
          </p:cNvSpPr>
          <p:nvPr/>
        </p:nvSpPr>
        <p:spPr>
          <a:xfrm>
            <a:off x="1946031" y="61914"/>
            <a:ext cx="8721969" cy="10744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800" b="1" dirty="0">
                <a:solidFill>
                  <a:srgbClr val="C00000"/>
                </a:solidFill>
              </a:rPr>
              <a:t>LAUKU ATTĪSTĪBAS PASĀKUMI PĀREJAS PERIODĀ             2021.- [2022] GADĀ – LAIKA PLĀNS (I)</a:t>
            </a:r>
          </a:p>
        </p:txBody>
      </p:sp>
      <p:pic>
        <p:nvPicPr>
          <p:cNvPr id="4" name="Picture 2">
            <a:extLst>
              <a:ext uri="{FF2B5EF4-FFF2-40B4-BE49-F238E27FC236}">
                <a16:creationId xmlns:a16="http://schemas.microsoft.com/office/drawing/2014/main" id="{30784C67-EC29-4327-B686-F1CFC50F79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60504" cy="1709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FF9816EA-53D2-43DF-9E83-EB73826FC91B}"/>
              </a:ext>
            </a:extLst>
          </p:cNvPr>
          <p:cNvSpPr>
            <a:spLocks noGrp="1"/>
          </p:cNvSpPr>
          <p:nvPr>
            <p:ph idx="1"/>
          </p:nvPr>
        </p:nvSpPr>
        <p:spPr>
          <a:xfrm>
            <a:off x="605899" y="1638399"/>
            <a:ext cx="10980202" cy="5813945"/>
          </a:xfrm>
        </p:spPr>
        <p:txBody>
          <a:bodyPr>
            <a:normAutofit/>
          </a:bodyPr>
          <a:lstStyle/>
          <a:p>
            <a:pPr marL="0" lvl="0" indent="0" algn="just">
              <a:buNone/>
            </a:pPr>
            <a:r>
              <a:rPr lang="lv-LV" b="1" dirty="0">
                <a:solidFill>
                  <a:srgbClr val="002060"/>
                </a:solidFill>
              </a:rPr>
              <a:t>ES un nacionālie normatīvie akti</a:t>
            </a:r>
          </a:p>
          <a:p>
            <a:pPr marL="0" lvl="0" indent="0" algn="just">
              <a:buNone/>
            </a:pPr>
            <a:endParaRPr lang="lv-LV" sz="1100" b="1" dirty="0">
              <a:solidFill>
                <a:srgbClr val="002060"/>
              </a:solidFill>
            </a:endParaRPr>
          </a:p>
          <a:p>
            <a:pPr marL="0" lvl="0" indent="0" algn="just">
              <a:spcAft>
                <a:spcPts val="600"/>
              </a:spcAft>
              <a:buNone/>
            </a:pPr>
            <a:r>
              <a:rPr lang="lv-LV" b="1" dirty="0"/>
              <a:t>2020. okt./nov. </a:t>
            </a:r>
            <a:r>
              <a:rPr lang="lv-LV" dirty="0"/>
              <a:t>plānots panākt vienošanos par Regulu Pārejas perioda īstenošanai un Daudzgadu finanšu ietvars (MFF). </a:t>
            </a:r>
          </a:p>
          <a:p>
            <a:pPr marL="0" lvl="0" indent="0" algn="just">
              <a:spcAft>
                <a:spcPts val="600"/>
              </a:spcAft>
              <a:buNone/>
            </a:pPr>
            <a:r>
              <a:rPr lang="lv-LV" b="1" dirty="0"/>
              <a:t>2020. nov./dec</a:t>
            </a:r>
            <a:r>
              <a:rPr lang="lv-LV" dirty="0"/>
              <a:t>. LAP 2014.-2020. grozījumu iesniegšana EK (izmaiņas finanšu plānā un rādītājiem).</a:t>
            </a:r>
          </a:p>
          <a:p>
            <a:pPr marL="0" lvl="0" indent="0" algn="just">
              <a:spcAft>
                <a:spcPts val="600"/>
              </a:spcAft>
              <a:buNone/>
            </a:pPr>
            <a:r>
              <a:rPr lang="lv-LV" b="1" dirty="0"/>
              <a:t>2020. nov. - 2021. martam </a:t>
            </a:r>
            <a:r>
              <a:rPr lang="lv-LV" dirty="0"/>
              <a:t>grozījumi nacionālos normatīvos aktos (MKnot.598, MKnot.125, MK not.590 un MK not.769).</a:t>
            </a:r>
          </a:p>
        </p:txBody>
      </p:sp>
    </p:spTree>
    <p:extLst>
      <p:ext uri="{BB962C8B-B14F-4D97-AF65-F5344CB8AC3E}">
        <p14:creationId xmlns:p14="http://schemas.microsoft.com/office/powerpoint/2010/main" val="1342172414"/>
      </p:ext>
    </p:extLst>
  </p:cSld>
  <p:clrMapOvr>
    <a:masterClrMapping/>
  </p:clrMapOvr>
</p:sld>
</file>

<file path=ppt/theme/theme1.xml><?xml version="1.0" encoding="utf-8"?>
<a:theme xmlns:a="http://schemas.openxmlformats.org/drawingml/2006/main" name="Office dizain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18082</TotalTime>
  <Words>3670</Words>
  <Application>Microsoft Office PowerPoint</Application>
  <PresentationFormat>Platekrāna</PresentationFormat>
  <Paragraphs>593</Paragraphs>
  <Slides>37</Slides>
  <Notes>19</Notes>
  <HiddenSlides>0</HiddenSlides>
  <MMClips>0</MMClips>
  <ScaleCrop>false</ScaleCrop>
  <HeadingPairs>
    <vt:vector size="6" baseType="variant">
      <vt:variant>
        <vt:lpstr>Lietotie fonti</vt:lpstr>
      </vt:variant>
      <vt:variant>
        <vt:i4>7</vt:i4>
      </vt:variant>
      <vt:variant>
        <vt:lpstr>Dizains</vt:lpstr>
      </vt:variant>
      <vt:variant>
        <vt:i4>1</vt:i4>
      </vt:variant>
      <vt:variant>
        <vt:lpstr>Slaidu virsraksti</vt:lpstr>
      </vt:variant>
      <vt:variant>
        <vt:i4>37</vt:i4>
      </vt:variant>
    </vt:vector>
  </HeadingPairs>
  <TitlesOfParts>
    <vt:vector size="45" baseType="lpstr">
      <vt:lpstr>Arial</vt:lpstr>
      <vt:lpstr>Calibri</vt:lpstr>
      <vt:lpstr>Calibri Light</vt:lpstr>
      <vt:lpstr>Segoe UI Light</vt:lpstr>
      <vt:lpstr>Times New Roman</vt:lpstr>
      <vt:lpstr>Verdana</vt:lpstr>
      <vt:lpstr>Wingdings</vt:lpstr>
      <vt:lpstr>Office dizains</vt:lpstr>
      <vt:lpstr>LATVIJAS LAUKU ATTĪSTĪBAS PROGRAMMA 2014.-2020.   KOPĒJĀS LAUKSAIMNIECĪBAS POLITIKA PĒC 2020.GADA</vt:lpstr>
      <vt:lpstr>PowerPoint prezentācija</vt:lpstr>
      <vt:lpstr>Kopējie kumulatīvie ES maksājumi pa dalībvalstīm,  % no plānotā/pieejamā Eiropas lauksaimniecības fonda lauku attīstībai finansējuma*</vt:lpstr>
      <vt:lpstr>PowerPoint prezentācija</vt:lpstr>
      <vt:lpstr>PowerPoint prezentācija</vt:lpstr>
      <vt:lpstr>Lauku attīstība 2021.-2022. gadā </vt:lpstr>
      <vt:lpstr>PowerPoint prezentācija</vt:lpstr>
      <vt:lpstr>LAUKU ATTĪSTĪBAS PASĀKUMI PĀREJAS PERIODĀ 2021.- [2022] GADĀ</vt:lpstr>
      <vt:lpstr>PowerPoint prezentācija</vt:lpstr>
      <vt:lpstr>PowerPoint prezentācija</vt:lpstr>
      <vt:lpstr>KOPĒJĀS LAUKSAIMNIECĪBAS POLITIKAS NĀKOTNE </vt:lpstr>
      <vt:lpstr>Latvijai pieejamais finansējums pēc dalībvalstu vienošanās jūlija Eiropadomē</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  LAUKU TELPAS IZAICINĀJUMI  </vt:lpstr>
      <vt:lpstr>PowerPoint prezentācija</vt:lpstr>
      <vt:lpstr>PowerPoint prezentācija</vt:lpstr>
      <vt:lpstr>Vietējās ekonomikas stiprināšanas iniciatīvas</vt:lpstr>
      <vt:lpstr>PowerPoint prezentācija</vt:lpstr>
      <vt:lpstr>PowerPoint prezentācija</vt:lpstr>
      <vt:lpstr>PowerPoint prezentācija</vt:lpstr>
      <vt:lpstr>PowerPoint prezentācija</vt:lpstr>
      <vt:lpstr>PALDIES PAR JŪSU UZMANĪBU!</vt:lpstr>
    </vt:vector>
  </TitlesOfParts>
  <Company>Zemkopības Ministrija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Andra.Karlsone@zm.gov.lv</dc:creator>
  <cp:lastModifiedBy>Zane Līde</cp:lastModifiedBy>
  <cp:revision>447</cp:revision>
  <cp:lastPrinted>2020-10-14T06:29:24Z</cp:lastPrinted>
  <dcterms:created xsi:type="dcterms:W3CDTF">2019-07-02T12:44:24Z</dcterms:created>
  <dcterms:modified xsi:type="dcterms:W3CDTF">2020-10-14T13:16:45Z</dcterms:modified>
</cp:coreProperties>
</file>